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685" r:id="rId2"/>
  </p:sldMasterIdLst>
  <p:notesMasterIdLst>
    <p:notesMasterId r:id="rId93"/>
  </p:notesMasterIdLst>
  <p:sldIdLst>
    <p:sldId id="256" r:id="rId3"/>
    <p:sldId id="374" r:id="rId4"/>
    <p:sldId id="375" r:id="rId5"/>
    <p:sldId id="376" r:id="rId6"/>
    <p:sldId id="377" r:id="rId7"/>
    <p:sldId id="274" r:id="rId8"/>
    <p:sldId id="262" r:id="rId9"/>
    <p:sldId id="378" r:id="rId10"/>
    <p:sldId id="379" r:id="rId11"/>
    <p:sldId id="277" r:id="rId12"/>
    <p:sldId id="279" r:id="rId13"/>
    <p:sldId id="280" r:id="rId14"/>
    <p:sldId id="318" r:id="rId15"/>
    <p:sldId id="384" r:id="rId16"/>
    <p:sldId id="350" r:id="rId17"/>
    <p:sldId id="348" r:id="rId18"/>
    <p:sldId id="351" r:id="rId19"/>
    <p:sldId id="315" r:id="rId20"/>
    <p:sldId id="316" r:id="rId21"/>
    <p:sldId id="317" r:id="rId22"/>
    <p:sldId id="327" r:id="rId23"/>
    <p:sldId id="352" r:id="rId24"/>
    <p:sldId id="308" r:id="rId25"/>
    <p:sldId id="310" r:id="rId26"/>
    <p:sldId id="311" r:id="rId27"/>
    <p:sldId id="309" r:id="rId28"/>
    <p:sldId id="312" r:id="rId29"/>
    <p:sldId id="319" r:id="rId30"/>
    <p:sldId id="362" r:id="rId31"/>
    <p:sldId id="326" r:id="rId32"/>
    <p:sldId id="320" r:id="rId33"/>
    <p:sldId id="387" r:id="rId34"/>
    <p:sldId id="321" r:id="rId35"/>
    <p:sldId id="333" r:id="rId36"/>
    <p:sldId id="329" r:id="rId37"/>
    <p:sldId id="322" r:id="rId38"/>
    <p:sldId id="323" r:id="rId39"/>
    <p:sldId id="324" r:id="rId40"/>
    <p:sldId id="328" r:id="rId41"/>
    <p:sldId id="325" r:id="rId42"/>
    <p:sldId id="330" r:id="rId43"/>
    <p:sldId id="331" r:id="rId44"/>
    <p:sldId id="332" r:id="rId45"/>
    <p:sldId id="336" r:id="rId46"/>
    <p:sldId id="335" r:id="rId47"/>
    <p:sldId id="337" r:id="rId48"/>
    <p:sldId id="338" r:id="rId49"/>
    <p:sldId id="339" r:id="rId50"/>
    <p:sldId id="340" r:id="rId51"/>
    <p:sldId id="342" r:id="rId52"/>
    <p:sldId id="341" r:id="rId53"/>
    <p:sldId id="334" r:id="rId54"/>
    <p:sldId id="343" r:id="rId55"/>
    <p:sldId id="344" r:id="rId56"/>
    <p:sldId id="345" r:id="rId57"/>
    <p:sldId id="353" r:id="rId58"/>
    <p:sldId id="361" r:id="rId59"/>
    <p:sldId id="368" r:id="rId60"/>
    <p:sldId id="347" r:id="rId61"/>
    <p:sldId id="356" r:id="rId62"/>
    <p:sldId id="354" r:id="rId63"/>
    <p:sldId id="359" r:id="rId64"/>
    <p:sldId id="360" r:id="rId65"/>
    <p:sldId id="357" r:id="rId66"/>
    <p:sldId id="363" r:id="rId67"/>
    <p:sldId id="358" r:id="rId68"/>
    <p:sldId id="364" r:id="rId69"/>
    <p:sldId id="365" r:id="rId70"/>
    <p:sldId id="367" r:id="rId71"/>
    <p:sldId id="296" r:id="rId72"/>
    <p:sldId id="369" r:id="rId73"/>
    <p:sldId id="366" r:id="rId74"/>
    <p:sldId id="370" r:id="rId75"/>
    <p:sldId id="371" r:id="rId76"/>
    <p:sldId id="372" r:id="rId77"/>
    <p:sldId id="373" r:id="rId78"/>
    <p:sldId id="380" r:id="rId79"/>
    <p:sldId id="276" r:id="rId80"/>
    <p:sldId id="381" r:id="rId81"/>
    <p:sldId id="304" r:id="rId82"/>
    <p:sldId id="306" r:id="rId83"/>
    <p:sldId id="305" r:id="rId84"/>
    <p:sldId id="383" r:id="rId85"/>
    <p:sldId id="386" r:id="rId86"/>
    <p:sldId id="282" r:id="rId87"/>
    <p:sldId id="385" r:id="rId88"/>
    <p:sldId id="268" r:id="rId89"/>
    <p:sldId id="266" r:id="rId90"/>
    <p:sldId id="389" r:id="rId91"/>
    <p:sldId id="388" r:id="rId9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שרי סגל" initials="שס" lastIdx="1" clrIdx="0">
    <p:extLst>
      <p:ext uri="{19B8F6BF-5375-455C-9EA6-DF929625EA0E}">
        <p15:presenceInfo xmlns:p15="http://schemas.microsoft.com/office/powerpoint/2012/main" userId="4390e619bee04c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4828F"/>
    <a:srgbClr val="DD1380"/>
    <a:srgbClr val="008B8B"/>
    <a:srgbClr val="136C75"/>
    <a:srgbClr val="5F9EA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סגנון ביניים 1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סגנון ביניים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סגנון ביניים 2 - הדגשה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סגנון ביניים 2 - הדגשה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סגנון ביניים 2 - הדגשה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296" autoAdjust="0"/>
    <p:restoredTop sz="91571" autoAdjust="0"/>
  </p:normalViewPr>
  <p:slideViewPr>
    <p:cSldViewPr snapToGrid="0">
      <p:cViewPr>
        <p:scale>
          <a:sx n="103" d="100"/>
          <a:sy n="103" d="100"/>
        </p:scale>
        <p:origin x="412" y="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notesMaster" Target="notesMasters/notesMaster1.xml"/><Relationship Id="rId98"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9:17:23.319"/>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1 253 24575,'0'0'0,"3"0"0,8 0 0,14 0 0,15 0 0,9 0 0,9 0 0,14-3 0,1-1 0,10 0 0,-4 1 0,4 1 0,-6 0 0,-6 2 0,-5-1 0,-5 1 0,-11 0 0,-10 0 0,-8 1 0,-4-1 0,-4 4 0,-2-1 0,4 1 0,0-1 0,3 0 0,-2-2 0,2 0 0,1-1 0,-1 0 0,-2 0 0,-3 0 0,-3 0 0,-1 0 0,3-1 0,6 1 0,-1 0 0,0 0 0,1 0 0,-1 0 0,-3 0 0,1 0 0,2 0 0,2 0 0,-1 0 0,1 0 0,-2 0 0,-2 0 0,-3 0 0,-2 0 0,-1 0 0,-2 0 0,0 0 0,3 0 0,8 0 0,-1 0 0,1 0 0,-3 0 0,-3 0 0,2 0 0,6 0 0,2 0 0,3 0 0,1-3 0,4-1 0,-3 0 0,-5 1 0,-4 1 0,-4 0 0,-4 2 0,-2-1 0,-1 1 0,3 0 0,0 0 0,0 1 0,-1-1 0,0 0 0,-1 0 0,0 0 0,-1 0 0,4 0 0,0 0 0,-1 0 0,3 0 0,4 0 0,6 0 0,2 0 0,6 0 0,8 0 0,3 0 0,-1-3 0,-3-1 0,-6 0 0,-9 1 0,-2 1 0,-4 1 0,-1 0 0,1 1 0,2-4 0,2 1 0,5-1 0,2-3 0,-3 1 0,-4 1 0,-5 1 0,-3 2 0,1 1 0,1 0 0,3 1 0,2 0 0,-1 0 0,-2 0 0,-4 0 0,-1 1 0,-3-1 0,-1 0 0,2 0 0,8-4 0,7 1 0,6-1 0,10 1 0,6-2 0,4-1 0,3-2 0,3 1 0,-5-2 0,-10 1 0,-7 1 0,-8 3 0,-8 1 0,-6 1 0,7 2 0,5-4 0,10 1 0,9-1 0,7 1 0,9 1 0,0 1 0,-2 1 0,-7-1 0,-7 1 0,-7 0 0,-9 1 0,-4-1 0,-3 0 0,11 0 0,-3-4 0,0 1 0,-4-1 0,3 1 0,-2 0 0,-3 2 0,-4 0 0,-4 1 0,0 0 0,1 0 0,-1 0 0,-2 0 0,-1 0 0,1 4 0,-1 0 0,-4 3 0,6 0 0,-2-1 0,1-1 0,2-2 0,-5 2 0,-1 0 0,-2-2 0,7 0 0,3-1 0,7-1 0,3-1 0,13 1 0,0-2 0,-1 1 0,-3 0 0,-3 0 0,-6 0 0,-7 0 0,-4 0 0,-5 0 0,-3 0 0,2 0 0,4 0 0,-1 0 0,-1 0 0,0 0 0,-2 0 0,-1 0 0,2 0 0,4-4 0,-1 1 0,3-1 0,-1 1 0,-2 1 0,5 1 0,6 0 0,2-3 0,-2 0 0,-4 1 0,-4 0 0,-4-3 0,1 1 0,2 0 0,1 2 0,4 1 0,1 0 0,6 2 0,0 0 0,-2 0 0,-5-7 0,-4 0 0,-4-1 0,4 3 0,2 0 0,2 3 0,-1 0 0,-3-2 0,-3 0 0,-2 1 0,-3 0 0,3 2 0,-2-1 0,4-2 0,3 0 0,3 1 0,-2 0 0,2 1 0,-3 0 0,2 2 0,-3-1 0,2 1 0,-3 0 0,2 1 0,-2-1 0,-2 0 0,2 0 0,5 0 0,0 4 0,-3 0 0,-1-1 0,-4 0 0,-2 0 0,-1-2 0,2 7 0,3 0 0,3-1 0,4-1 0,2-2 0,1-1 0,-2-2 0,-4 0 0,-3-1 0,-4-1 0,-1 1 0,1 0 0,7 0 0,3-1 0,3 1 0,-2 0 0,-3 0 0,0 0 0,-3 0 0,-6 4 0,-6-1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9:38:32.304"/>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8-07T19:38:32.304"/>
    </inkml:context>
    <inkml:brush xml:id="br0">
      <inkml:brushProperty name="width" value="0.05" units="cm"/>
      <inkml:brushProperty name="height" value="0.05" units="cm"/>
      <inkml:brushProperty name="color" value="#AE198D"/>
      <inkml:brushProperty name="inkEffects" value="galaxy"/>
      <inkml:brushProperty name="anchorX" value="0"/>
      <inkml:brushProperty name="anchorY" value="0"/>
      <inkml:brushProperty name="scaleFactor" value="0.5"/>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1BE7C5A4-E9E3-4ED2-8835-6D1E28710864}" type="datetimeFigureOut">
              <a:rPr lang="he-IL" smtClean="0"/>
              <a:t>א'/אב/תשפ"ד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9708ED1E-756D-475F-A9C6-7D47C4BFC8DE}" type="slidenum">
              <a:rPr lang="he-IL" smtClean="0"/>
              <a:t>‹#›</a:t>
            </a:fld>
            <a:endParaRPr lang="he-IL"/>
          </a:p>
        </p:txBody>
      </p:sp>
    </p:spTree>
    <p:extLst>
      <p:ext uri="{BB962C8B-B14F-4D97-AF65-F5344CB8AC3E}">
        <p14:creationId xmlns:p14="http://schemas.microsoft.com/office/powerpoint/2010/main" val="140075017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156f84eaec_2_1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156f84eaec_2_1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708ED1E-756D-475F-A9C6-7D47C4BFC8DE}" type="slidenum">
              <a:rPr lang="he-IL" smtClean="0"/>
              <a:t>64</a:t>
            </a:fld>
            <a:endParaRPr lang="he-IL"/>
          </a:p>
        </p:txBody>
      </p:sp>
    </p:spTree>
    <p:extLst>
      <p:ext uri="{BB962C8B-B14F-4D97-AF65-F5344CB8AC3E}">
        <p14:creationId xmlns:p14="http://schemas.microsoft.com/office/powerpoint/2010/main" val="4094016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708ED1E-756D-475F-A9C6-7D47C4BFC8DE}" type="slidenum">
              <a:rPr lang="he-IL" smtClean="0"/>
              <a:t>13</a:t>
            </a:fld>
            <a:endParaRPr lang="he-IL"/>
          </a:p>
        </p:txBody>
      </p:sp>
    </p:spTree>
    <p:extLst>
      <p:ext uri="{BB962C8B-B14F-4D97-AF65-F5344CB8AC3E}">
        <p14:creationId xmlns:p14="http://schemas.microsoft.com/office/powerpoint/2010/main" val="189914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6f84eae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6f84eae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9605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156f84eae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156f84eae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23084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eac266c2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eac266c2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156f84eaec_2_1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156f84eaec_2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C930896-F36C-19E0-AA35-0667C0E9DC31}"/>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736D598F-A58B-2AA1-CAC3-636D0C139E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6A2A8189-A4E8-423B-549B-3013411A88D1}"/>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BDC83D18-D267-FF9F-08BF-AAB415D7003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FCF3D1D-C475-B8E3-D8B3-182CA72B8A28}"/>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829391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3D810AA-3E65-3EE2-964E-702CD3E5FCCD}"/>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7F1068A5-3977-0FA3-3A05-B8AF187DF76E}"/>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5D95D61C-52A3-8FA7-771A-94B06C2DDE5F}"/>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F5A54BAB-408D-8B73-09EB-9B811E1CE5C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0763CCD8-10DB-665C-3A34-B3DE2193F717}"/>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118066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F9791BBF-C5EE-EFAC-01E8-FC3026F0CF02}"/>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1AE7F6A-2FDF-D389-8764-6241D982DCF5}"/>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8B7A1CB-AA46-C357-DF80-678EAA67CBC8}"/>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BDDD15B8-3C36-F746-C30F-741C08DD187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490F32B-D242-110F-9045-886C935A78C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252041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17E42CD-854B-6D2D-0DAE-E3493FE3C9A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2DA1A127-835B-4D56-ADE2-6F8AC3D58C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4260CBFD-334D-2A7B-5700-2F9495F1F1CD}"/>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EC72722C-142F-2179-757D-6BEB37682FF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FF5C28D-C650-3802-9856-06D84397722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898345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B0904DD-0524-5F08-EF9C-DFEEED6A715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069CB53-D09A-3611-D5AC-6C87D2AD1E9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15F7FE9-63C8-FA2C-B3EF-E36DBB627958}"/>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93487228-2585-1CA3-22BD-2B7A641D93B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B46833B-C5C9-84B5-2EBA-740FF9AE4A04}"/>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5894951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30C0A7E-D1D3-B6F5-88B4-338DE2906611}"/>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751BEC6-60DD-689A-4991-FAA9AA2E7A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51749785-5F9F-279D-06AD-B06A204A02CC}"/>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6C2AB190-1FDC-FAB2-DB7E-7CF328259AC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15FDDF20-C665-B8DB-D64E-6FD6ED3F6229}"/>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291498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B63C9A3-DF54-FE1C-6422-3BC8ED04818B}"/>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5713723-652D-0E1A-27D7-5FF0F2B82BD4}"/>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9DC6B0CD-254E-C606-4480-81D1B2DFAC4F}"/>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46AE3940-2B9E-18E6-7D38-1B767CB0C449}"/>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6" name="מציין מיקום של כותרת תחתונה 5">
            <a:extLst>
              <a:ext uri="{FF2B5EF4-FFF2-40B4-BE49-F238E27FC236}">
                <a16:creationId xmlns:a16="http://schemas.microsoft.com/office/drawing/2014/main" id="{3F4154A9-E830-895A-1265-54F08AEE864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D4E4DCA-A2CC-865C-6B72-0CA61D96201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224463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2CBCF8C-7570-CE19-1B78-D31141DF9451}"/>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504F7F7-FB3B-C4E5-232C-7DC141194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D1D2119F-F8F9-FB8F-FCEE-1A819118442C}"/>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D818EE1E-2A42-2DF9-4356-F1CB5CA35E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3F82B6E-817A-2802-F36D-AB96D7B73D76}"/>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EB6EDA3-95CB-EC8C-59AF-2D256838C640}"/>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8" name="מציין מיקום של כותרת תחתונה 7">
            <a:extLst>
              <a:ext uri="{FF2B5EF4-FFF2-40B4-BE49-F238E27FC236}">
                <a16:creationId xmlns:a16="http://schemas.microsoft.com/office/drawing/2014/main" id="{575D0309-7CA6-5A0F-A4C5-3B2E67110232}"/>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A5CB08F8-509B-1114-A029-757EF642AB96}"/>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9377297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D611127-B855-3122-A038-AFBC4D8ADBD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8F57343F-7237-F181-A165-28F63C6AA4B0}"/>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4" name="מציין מיקום של כותרת תחתונה 3">
            <a:extLst>
              <a:ext uri="{FF2B5EF4-FFF2-40B4-BE49-F238E27FC236}">
                <a16:creationId xmlns:a16="http://schemas.microsoft.com/office/drawing/2014/main" id="{FE9FFCC5-D969-B8B5-0DE9-A1AD4F5D04E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5EF2AC9B-55CE-9BDE-9566-06631EDDED2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4153718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05FD75AC-D4A0-6D84-E39E-C749934A6560}"/>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3" name="מציין מיקום של כותרת תחתונה 2">
            <a:extLst>
              <a:ext uri="{FF2B5EF4-FFF2-40B4-BE49-F238E27FC236}">
                <a16:creationId xmlns:a16="http://schemas.microsoft.com/office/drawing/2014/main" id="{16D31A7D-6809-6F93-4DC4-F94EDE047C62}"/>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40C1A0E2-658C-2C66-B54D-E155BCA6B6A1}"/>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2687304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BE96316-F230-E64C-BAD2-50E056A22DA9}"/>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8051EA5-5C56-15A3-FE74-525D9CD04B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1DAC8584-FDBB-F024-9D55-3F7291F11A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2FE303B8-8060-FA8D-ED96-3E39BE50C090}"/>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6" name="מציין מיקום של כותרת תחתונה 5">
            <a:extLst>
              <a:ext uri="{FF2B5EF4-FFF2-40B4-BE49-F238E27FC236}">
                <a16:creationId xmlns:a16="http://schemas.microsoft.com/office/drawing/2014/main" id="{8044898F-0104-C113-34B7-EC9B107B9EC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E9127449-566B-07D8-2839-6923D572F3A6}"/>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7684686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59AF3D-A5A3-4EAA-0EBF-6C867BA1527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7DE8AE63-A35A-F291-1D22-8F0A6F34BA7A}"/>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E6B5328-C3D0-5C26-B2B3-FA573715465C}"/>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47484575-45AD-274D-B9D8-9440F90F9A9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64F2ED0-AEC0-26EF-6ED5-B27E5D5F7653}"/>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2004814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02649C6-5E25-D53A-35C6-87AEA520B2F4}"/>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782A122F-929A-01C7-F6C8-FA25B0A34A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586B1840-F187-4EBD-800C-BB88DC18C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41843C1-C914-C60E-E9FB-4D1D1A34A7D6}"/>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6" name="מציין מיקום של כותרת תחתונה 5">
            <a:extLst>
              <a:ext uri="{FF2B5EF4-FFF2-40B4-BE49-F238E27FC236}">
                <a16:creationId xmlns:a16="http://schemas.microsoft.com/office/drawing/2014/main" id="{7D1525E2-5329-4A67-5A3B-EE4911F7B6D1}"/>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7D1DA7D9-96BD-0510-F76E-4FD08002145D}"/>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809560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B8C0D61-E19E-F455-2D88-E6331D08A9C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D8D19B5-FC0B-019D-78BD-4561AFA09152}"/>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6DBEDB8-6ED6-3F66-3A09-3E75353E5972}"/>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57EBE720-C60F-73A8-BBD6-182AE8F4D79A}"/>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6C2761F-C533-6F33-A26D-42B7AC28614E}"/>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9845939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D9165CE9-C5A6-64BB-BC12-585875A10E35}"/>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56496BF-44A1-CAC3-1071-0B889E073AD8}"/>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A010E38-F676-EA9E-D86A-E84573280BE1}"/>
              </a:ext>
            </a:extLst>
          </p:cNvPr>
          <p:cNvSpPr>
            <a:spLocks noGrp="1"/>
          </p:cNvSpPr>
          <p:nvPr>
            <p:ph type="dt" sz="half" idx="10"/>
          </p:nvPr>
        </p:nvSpPr>
        <p:spPr/>
        <p:txBody>
          <a:body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C2C6F053-6B9D-B2B1-6564-E2932021695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563B824-3A5A-3751-FB81-8D3B0AEE068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1848291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C297D58-1C92-6173-7784-16C207243822}"/>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FF6F7C1D-BA81-BC12-B6F4-61F6955B16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91B90C88-96C5-EF9E-0A3A-8FC282F011CA}"/>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40F58C0E-7A5F-960D-A75C-D41562839AB2}"/>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95026840-42E0-C9CD-AD98-2DA26DD58D5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476845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3210B21-6892-72A0-1F26-9C18B2202BE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1904B0D-2262-45B7-6D03-C0BD55C92DCB}"/>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8336E033-90BD-9C71-9713-8114833B58F0}"/>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9955D790-F6AD-2ACC-F970-F873284A0E65}"/>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6" name="מציין מיקום של כותרת תחתונה 5">
            <a:extLst>
              <a:ext uri="{FF2B5EF4-FFF2-40B4-BE49-F238E27FC236}">
                <a16:creationId xmlns:a16="http://schemas.microsoft.com/office/drawing/2014/main" id="{E4A27D76-B98C-F7BA-4E69-6F906E0A9E2E}"/>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8E143DB0-A06E-0655-AF04-B66D1B60B572}"/>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056442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637FC95-65D7-8657-8E16-053ABCA31E57}"/>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A882C9E-C494-D098-E213-29B8424E1C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23B3C2F0-CFF7-3F0C-ADEC-420B2B7AA285}"/>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A8C957F3-F08F-7C8A-8CB9-9EF5FD8EBE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7B721CDC-286C-5768-5FD2-EF5E28185E43}"/>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B520147-CE80-7598-A880-3D8E62B81294}"/>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8" name="מציין מיקום של כותרת תחתונה 7">
            <a:extLst>
              <a:ext uri="{FF2B5EF4-FFF2-40B4-BE49-F238E27FC236}">
                <a16:creationId xmlns:a16="http://schemas.microsoft.com/office/drawing/2014/main" id="{3E3B46B5-ADA7-BEB6-86FC-F8234D402335}"/>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B06EBBB-1F32-F74D-CC46-8B95C9458DA5}"/>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807564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220142C-A103-6665-9FF9-1BE3307A8241}"/>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F7AB903B-1537-9983-42BD-160C20D1D2D7}"/>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4" name="מציין מיקום של כותרת תחתונה 3">
            <a:extLst>
              <a:ext uri="{FF2B5EF4-FFF2-40B4-BE49-F238E27FC236}">
                <a16:creationId xmlns:a16="http://schemas.microsoft.com/office/drawing/2014/main" id="{58077298-3EB9-B831-28FF-1535F65F8C64}"/>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8E95B6BB-1C20-DE26-581B-DE0F957B7DB1}"/>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868573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9BE08B78-4842-A5A0-D5BE-F173E1635B09}"/>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3" name="מציין מיקום של כותרת תחתונה 2">
            <a:extLst>
              <a:ext uri="{FF2B5EF4-FFF2-40B4-BE49-F238E27FC236}">
                <a16:creationId xmlns:a16="http://schemas.microsoft.com/office/drawing/2014/main" id="{E16C82D1-85D6-5069-F160-C43B32420390}"/>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1ADD8CDC-6406-CC9A-0E73-C2CEE4EB6BC7}"/>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37097268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902FF0F-B3F5-5F7C-3069-6266293CA00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DD9A4B0D-90F0-0ECD-CA0B-0C7A3848A1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D6722B94-BF0E-C55D-D5D0-FC89B50749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AF97A29-303B-D95A-4227-F7C91F1019CB}"/>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6" name="מציין מיקום של כותרת תחתונה 5">
            <a:extLst>
              <a:ext uri="{FF2B5EF4-FFF2-40B4-BE49-F238E27FC236}">
                <a16:creationId xmlns:a16="http://schemas.microsoft.com/office/drawing/2014/main" id="{3622785E-6D50-0D13-85EC-CC95DFEF7B8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E43CC1B-63AA-B268-1F5F-DEC619C82172}"/>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57633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33DA01D-8B22-65BF-5020-2F38B887C85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12CA74E5-0F12-635C-9CC5-5E5F2E13C9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E3644FC9-4637-55FB-6080-76090D0B3E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E5D8C99A-A889-F105-CB7E-44FDB53AD2BF}"/>
              </a:ext>
            </a:extLst>
          </p:cNvPr>
          <p:cNvSpPr>
            <a:spLocks noGrp="1"/>
          </p:cNvSpPr>
          <p:nvPr>
            <p:ph type="dt" sz="half" idx="10"/>
          </p:nvPr>
        </p:nvSpPr>
        <p:spPr/>
        <p:txBody>
          <a:bodyPr/>
          <a:lstStyle/>
          <a:p>
            <a:fld id="{7110408D-4D6A-4233-B901-A42DB29C59AC}" type="datetimeFigureOut">
              <a:rPr lang="he-IL" smtClean="0"/>
              <a:t>א'/אב/תשפ"ד</a:t>
            </a:fld>
            <a:endParaRPr lang="he-IL"/>
          </a:p>
        </p:txBody>
      </p:sp>
      <p:sp>
        <p:nvSpPr>
          <p:cNvPr id="6" name="מציין מיקום של כותרת תחתונה 5">
            <a:extLst>
              <a:ext uri="{FF2B5EF4-FFF2-40B4-BE49-F238E27FC236}">
                <a16:creationId xmlns:a16="http://schemas.microsoft.com/office/drawing/2014/main" id="{6BB0DDFB-8516-0D85-3B84-F9FF05899D7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D4F60335-F90B-F546-0BBB-4BDA071022BF}"/>
              </a:ext>
            </a:extLst>
          </p:cNvPr>
          <p:cNvSpPr>
            <a:spLocks noGrp="1"/>
          </p:cNvSpPr>
          <p:nvPr>
            <p:ph type="sldNum" sz="quarter" idx="12"/>
          </p:nvPr>
        </p:nvSpPr>
        <p:spPr/>
        <p:txBody>
          <a:bodyPr/>
          <a:lstStyle/>
          <a:p>
            <a:fld id="{7D85AF8A-98B4-4740-B4A2-423206EB25BD}" type="slidenum">
              <a:rPr lang="he-IL" smtClean="0"/>
              <a:t>‹#›</a:t>
            </a:fld>
            <a:endParaRPr lang="he-IL"/>
          </a:p>
        </p:txBody>
      </p:sp>
    </p:spTree>
    <p:extLst>
      <p:ext uri="{BB962C8B-B14F-4D97-AF65-F5344CB8AC3E}">
        <p14:creationId xmlns:p14="http://schemas.microsoft.com/office/powerpoint/2010/main" val="2948679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9A554704-B53F-CD3F-EB79-C89E80BF4B52}"/>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C05C3A93-7D00-82D5-804F-66B5A0E89D70}"/>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334CC23-D96E-88B0-8882-0CE9908815F9}"/>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7110408D-4D6A-4233-B901-A42DB29C59AC}" type="datetimeFigureOut">
              <a:rPr lang="he-IL" smtClean="0"/>
              <a:t>א'/אב/תשפ"ד</a:t>
            </a:fld>
            <a:endParaRPr lang="he-IL"/>
          </a:p>
        </p:txBody>
      </p:sp>
      <p:sp>
        <p:nvSpPr>
          <p:cNvPr id="5" name="מציין מיקום של כותרת תחתונה 4">
            <a:extLst>
              <a:ext uri="{FF2B5EF4-FFF2-40B4-BE49-F238E27FC236}">
                <a16:creationId xmlns:a16="http://schemas.microsoft.com/office/drawing/2014/main" id="{B75A1BCE-213E-ECA2-CD3C-FD283D7953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C0B265A-5E74-47B8-9375-811D18505A5A}"/>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7D85AF8A-98B4-4740-B4A2-423206EB25BD}" type="slidenum">
              <a:rPr lang="he-IL" smtClean="0"/>
              <a:t>‹#›</a:t>
            </a:fld>
            <a:endParaRPr lang="he-IL"/>
          </a:p>
        </p:txBody>
      </p:sp>
    </p:spTree>
    <p:extLst>
      <p:ext uri="{BB962C8B-B14F-4D97-AF65-F5344CB8AC3E}">
        <p14:creationId xmlns:p14="http://schemas.microsoft.com/office/powerpoint/2010/main" val="3223756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39001D01-E8C3-5230-15DA-5597A45671C5}"/>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5D55A04-9857-2BE8-38A8-1BF940B92EFD}"/>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EB69D6A-46D7-D601-A15D-A87B7E5776E1}"/>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7110408D-4D6A-4233-B901-A42DB29C59AC}" type="datetimeFigureOut">
              <a:rPr lang="he-IL" smtClean="0"/>
              <a:t>ג'/אב/תשפ"ד</a:t>
            </a:fld>
            <a:endParaRPr lang="he-IL"/>
          </a:p>
        </p:txBody>
      </p:sp>
      <p:sp>
        <p:nvSpPr>
          <p:cNvPr id="5" name="מציין מיקום של כותרת תחתונה 4">
            <a:extLst>
              <a:ext uri="{FF2B5EF4-FFF2-40B4-BE49-F238E27FC236}">
                <a16:creationId xmlns:a16="http://schemas.microsoft.com/office/drawing/2014/main" id="{227796CF-95EE-E326-CDB8-C093D41489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B1B4E16-E6E0-8AE2-1165-71D957C2C74E}"/>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D85AF8A-98B4-4740-B4A2-423206EB25BD}" type="slidenum">
              <a:rPr lang="he-IL" smtClean="0"/>
              <a:t>‹#›</a:t>
            </a:fld>
            <a:endParaRPr lang="he-IL"/>
          </a:p>
        </p:txBody>
      </p:sp>
    </p:spTree>
    <p:extLst>
      <p:ext uri="{BB962C8B-B14F-4D97-AF65-F5344CB8AC3E}">
        <p14:creationId xmlns:p14="http://schemas.microsoft.com/office/powerpoint/2010/main" val="140608890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hyperlink" Target="https://www.hamichlol.org.il/%D7%AA%D7%95%D7%90%D7%A8_%D7%A9%D7%95%D7%95%D7%94_%D7%A2%D7%A8%D7%9A" TargetMode="External"/><Relationship Id="rId2" Type="http://schemas.openxmlformats.org/officeDocument/2006/relationships/hyperlink" Target="https://www.hamichlol.org.il/%D7%9E%D7%9B%D7%95%D7%9F_%D7%91%D7%99%D7%AA_%D7%99%D7%A2%D7%A7%D7%91_%D7%9C%D7%9E%D7%95%D7%A8%D7%95%D7%AA#cite_note-:2-26" TargetMode="External"/><Relationship Id="rId1" Type="http://schemas.openxmlformats.org/officeDocument/2006/relationships/slideLayout" Target="../slideLayouts/slideLayout13.xml"/><Relationship Id="rId5" Type="http://schemas.openxmlformats.org/officeDocument/2006/relationships/hyperlink" Target="https://www.hamichlol.org.il/%D7%9E%D7%9B%D7%95%D7%9F_%D7%91%D7%99%D7%AA_%D7%99%D7%A2%D7%A7%D7%91_%D7%9C%D7%9E%D7%95%D7%A8%D7%95%D7%AA" TargetMode="External"/><Relationship Id="rId4" Type="http://schemas.openxmlformats.org/officeDocument/2006/relationships/hyperlink" Target="https://www.hamichlol.org.il/%D7%9E%D7%9B%D7%95%D7%9F_%D7%91%D7%99%D7%AA_%D7%99%D7%A2%D7%A7%D7%91_%D7%9C%D7%9E%D7%95%D7%A8%D7%95%D7%AA#cite_note-27"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1.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8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png"/><Relationship Id="rId4" Type="http://schemas.openxmlformats.org/officeDocument/2006/relationships/image" Target="../media/image132.png"/></Relationships>
</file>

<file path=ppt/slides/_rels/slide8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8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8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EB7310-2587-2662-8D6C-ABF9470EEB1A}"/>
              </a:ext>
            </a:extLst>
          </p:cNvPr>
          <p:cNvSpPr>
            <a:spLocks noGrp="1"/>
          </p:cNvSpPr>
          <p:nvPr>
            <p:ph type="ctrTitle"/>
          </p:nvPr>
        </p:nvSpPr>
        <p:spPr>
          <a:xfrm>
            <a:off x="1893651" y="434454"/>
            <a:ext cx="9144000" cy="2387600"/>
          </a:xfrm>
        </p:spPr>
        <p:txBody>
          <a:bodyPr/>
          <a:lstStyle/>
          <a:p>
            <a:pPr rtl="0"/>
            <a:r>
              <a:rPr lang="he-IL" dirty="0">
                <a:solidFill>
                  <a:srgbClr val="DD1380"/>
                </a:solidFill>
                <a:cs typeface="+mn-cs"/>
              </a:rPr>
              <a:t>פרויקט אתר מכללה</a:t>
            </a:r>
            <a:br>
              <a:rPr lang="he-IL" dirty="0">
                <a:solidFill>
                  <a:srgbClr val="DD1380"/>
                </a:solidFill>
                <a:cs typeface="+mn-cs"/>
              </a:rPr>
            </a:br>
            <a:endParaRPr lang="he-IL" dirty="0">
              <a:solidFill>
                <a:srgbClr val="DD1380"/>
              </a:solidFill>
              <a:cs typeface="+mn-cs"/>
            </a:endParaRPr>
          </a:p>
        </p:txBody>
      </p:sp>
      <p:pic>
        <p:nvPicPr>
          <p:cNvPr id="4" name="Google Shape;68;p1" descr="תמונה שמכילה גרפיקה, עיצוב גרפי, גופן, לוגו&#10;&#10;התיאור נוצר באופן אוטומטי">
            <a:extLst>
              <a:ext uri="{FF2B5EF4-FFF2-40B4-BE49-F238E27FC236}">
                <a16:creationId xmlns:a16="http://schemas.microsoft.com/office/drawing/2014/main" id="{5BA18E39-13C0-A5AD-BA6B-D29CC61AECA4}"/>
              </a:ext>
            </a:extLst>
          </p:cNvPr>
          <p:cNvPicPr preferRelativeResize="0"/>
          <p:nvPr/>
        </p:nvPicPr>
        <p:blipFill rotWithShape="1">
          <a:blip r:embed="rId2">
            <a:alphaModFix/>
          </a:blip>
          <a:srcRect/>
          <a:stretch/>
        </p:blipFill>
        <p:spPr>
          <a:xfrm>
            <a:off x="116989" y="4189555"/>
            <a:ext cx="3190413" cy="3075509"/>
          </a:xfrm>
          <a:prstGeom prst="rect">
            <a:avLst/>
          </a:prstGeom>
          <a:noFill/>
          <a:ln>
            <a:noFill/>
          </a:ln>
        </p:spPr>
      </p:pic>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686D45E5-0609-97CC-BDE9-F15B7F89F6A0}"/>
              </a:ext>
            </a:extLst>
          </p:cNvPr>
          <p:cNvPicPr preferRelativeResize="0"/>
          <p:nvPr/>
        </p:nvPicPr>
        <p:blipFill rotWithShape="1">
          <a:blip r:embed="rId3">
            <a:alphaModFix/>
          </a:blip>
          <a:srcRect/>
          <a:stretch/>
        </p:blipFill>
        <p:spPr>
          <a:xfrm>
            <a:off x="8819744" y="4924586"/>
            <a:ext cx="2621589" cy="1314086"/>
          </a:xfrm>
          <a:prstGeom prst="rect">
            <a:avLst/>
          </a:prstGeom>
          <a:noFill/>
          <a:ln>
            <a:noFill/>
          </a:ln>
        </p:spPr>
      </p:pic>
      <p:pic>
        <p:nvPicPr>
          <p:cNvPr id="8" name="תמונה 7" descr="תמונה שמכילה טקסט, גופן, לוגו, עיצוב&#10;&#10;התיאור נוצר באופן אוטומטי">
            <a:extLst>
              <a:ext uri="{FF2B5EF4-FFF2-40B4-BE49-F238E27FC236}">
                <a16:creationId xmlns:a16="http://schemas.microsoft.com/office/drawing/2014/main" id="{4EBDA12B-752B-8C40-90C7-024A65DC1B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0075" y="4684524"/>
            <a:ext cx="2343150" cy="1952625"/>
          </a:xfrm>
          <a:prstGeom prst="rect">
            <a:avLst/>
          </a:prstGeom>
        </p:spPr>
      </p:pic>
      <p:pic>
        <p:nvPicPr>
          <p:cNvPr id="10" name="תמונה 9" descr="תמונה שמכילה שרטוט, עיצוב, תרשים, גופן&#10;&#10;התיאור נוצר באופן אוטומטי">
            <a:extLst>
              <a:ext uri="{FF2B5EF4-FFF2-40B4-BE49-F238E27FC236}">
                <a16:creationId xmlns:a16="http://schemas.microsoft.com/office/drawing/2014/main" id="{B45E0AF2-651C-6504-4EC0-56CD079687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128" y="4651138"/>
            <a:ext cx="1952683" cy="1720681"/>
          </a:xfrm>
          <a:prstGeom prst="rect">
            <a:avLst/>
          </a:prstGeom>
        </p:spPr>
      </p:pic>
      <p:pic>
        <p:nvPicPr>
          <p:cNvPr id="12" name="תמונה 11">
            <a:extLst>
              <a:ext uri="{FF2B5EF4-FFF2-40B4-BE49-F238E27FC236}">
                <a16:creationId xmlns:a16="http://schemas.microsoft.com/office/drawing/2014/main" id="{31B1D6DF-AB36-ABDB-B37D-5AD9F6729754}"/>
              </a:ext>
            </a:extLst>
          </p:cNvPr>
          <p:cNvPicPr>
            <a:picLocks noChangeAspect="1"/>
          </p:cNvPicPr>
          <p:nvPr/>
        </p:nvPicPr>
        <p:blipFill>
          <a:blip r:embed="rId6"/>
          <a:stretch>
            <a:fillRect/>
          </a:stretch>
        </p:blipFill>
        <p:spPr>
          <a:xfrm>
            <a:off x="1974509" y="2336184"/>
            <a:ext cx="3249450" cy="664522"/>
          </a:xfrm>
          <a:prstGeom prst="rect">
            <a:avLst/>
          </a:prstGeom>
        </p:spPr>
      </p:pic>
    </p:spTree>
    <p:extLst>
      <p:ext uri="{BB962C8B-B14F-4D97-AF65-F5344CB8AC3E}">
        <p14:creationId xmlns:p14="http://schemas.microsoft.com/office/powerpoint/2010/main" val="2674266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38E94E-54A3-391E-AFE7-8457467F0503}"/>
              </a:ext>
            </a:extLst>
          </p:cNvPr>
          <p:cNvSpPr>
            <a:spLocks noGrp="1"/>
          </p:cNvSpPr>
          <p:nvPr>
            <p:ph type="title"/>
          </p:nvPr>
        </p:nvSpPr>
        <p:spPr/>
        <p:txBody>
          <a:bodyPr/>
          <a:lstStyle/>
          <a:p>
            <a:pPr algn="ctr"/>
            <a:r>
              <a:rPr lang="he-IL" dirty="0">
                <a:solidFill>
                  <a:srgbClr val="E4439A"/>
                </a:solidFill>
                <a:cs typeface="+mn-cs"/>
              </a:rPr>
              <a:t>שלב 1: הכרת החברה והפרויקט</a:t>
            </a:r>
          </a:p>
        </p:txBody>
      </p:sp>
      <p:sp>
        <p:nvSpPr>
          <p:cNvPr id="3" name="מציין מיקום תוכן 2">
            <a:extLst>
              <a:ext uri="{FF2B5EF4-FFF2-40B4-BE49-F238E27FC236}">
                <a16:creationId xmlns:a16="http://schemas.microsoft.com/office/drawing/2014/main" id="{70B83FC5-809A-7F64-65A9-AB1B8DBDDC17}"/>
              </a:ext>
            </a:extLst>
          </p:cNvPr>
          <p:cNvSpPr>
            <a:spLocks noGrp="1"/>
          </p:cNvSpPr>
          <p:nvPr>
            <p:ph idx="1"/>
          </p:nvPr>
        </p:nvSpPr>
        <p:spPr/>
        <p:txBody>
          <a:bodyPr/>
          <a:lstStyle/>
          <a:p>
            <a:pPr marL="0" indent="0">
              <a:buNone/>
            </a:pPr>
            <a:r>
              <a:rPr lang="he-IL" dirty="0"/>
              <a:t>ראשית הגעתינו לחברה התקיים כנס הסברה להצגת הלקוחות והפרויקטים בחברה.</a:t>
            </a:r>
          </a:p>
          <a:p>
            <a:pPr marL="0" indent="0">
              <a:buNone/>
            </a:pPr>
            <a:r>
              <a:rPr lang="he-IL" dirty="0"/>
              <a:t>בכנס זה חולקנו לצוותות לפי פרויקטים ולאחר הכרות עם ראש הצוות התחילה העבודה במתודולוגיית </a:t>
            </a:r>
            <a:r>
              <a:rPr lang="he-IL" dirty="0" err="1"/>
              <a:t>אדג'ייל</a:t>
            </a:r>
            <a:r>
              <a:rPr lang="en-US" dirty="0"/>
              <a:t> </a:t>
            </a:r>
            <a:r>
              <a:rPr lang="en-US" dirty="0" err="1"/>
              <a:t>Adgile</a:t>
            </a:r>
            <a:r>
              <a:rPr lang="en-US" dirty="0"/>
              <a:t>) </a:t>
            </a:r>
            <a:r>
              <a:rPr lang="he-IL" dirty="0"/>
              <a:t>).</a:t>
            </a:r>
          </a:p>
        </p:txBody>
      </p:sp>
    </p:spTree>
    <p:extLst>
      <p:ext uri="{BB962C8B-B14F-4D97-AF65-F5344CB8AC3E}">
        <p14:creationId xmlns:p14="http://schemas.microsoft.com/office/powerpoint/2010/main" val="3979904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7A1E11F-BC99-4007-5520-66C12C0061A1}"/>
              </a:ext>
            </a:extLst>
          </p:cNvPr>
          <p:cNvSpPr>
            <a:spLocks noGrp="1"/>
          </p:cNvSpPr>
          <p:nvPr>
            <p:ph type="title"/>
          </p:nvPr>
        </p:nvSpPr>
        <p:spPr/>
        <p:txBody>
          <a:bodyPr/>
          <a:lstStyle/>
          <a:p>
            <a:pPr algn="ctr"/>
            <a:r>
              <a:rPr lang="he-IL" dirty="0">
                <a:solidFill>
                  <a:srgbClr val="E4439A"/>
                </a:solidFill>
                <a:cs typeface="+mn-cs"/>
              </a:rPr>
              <a:t>שלב 2: </a:t>
            </a:r>
            <a:r>
              <a:rPr lang="he-IL" dirty="0" err="1">
                <a:solidFill>
                  <a:srgbClr val="E4439A"/>
                </a:solidFill>
                <a:cs typeface="+mn-cs"/>
              </a:rPr>
              <a:t>איפיון</a:t>
            </a:r>
            <a:r>
              <a:rPr lang="he-IL" dirty="0">
                <a:solidFill>
                  <a:srgbClr val="E4439A"/>
                </a:solidFill>
                <a:cs typeface="+mn-cs"/>
              </a:rPr>
              <a:t> ודרישות</a:t>
            </a:r>
          </a:p>
        </p:txBody>
      </p:sp>
      <p:sp>
        <p:nvSpPr>
          <p:cNvPr id="3" name="מציין מיקום תוכן 2">
            <a:extLst>
              <a:ext uri="{FF2B5EF4-FFF2-40B4-BE49-F238E27FC236}">
                <a16:creationId xmlns:a16="http://schemas.microsoft.com/office/drawing/2014/main" id="{60A6BE25-CBC4-34CD-B8E9-55EF7BB3268F}"/>
              </a:ext>
            </a:extLst>
          </p:cNvPr>
          <p:cNvSpPr>
            <a:spLocks noGrp="1"/>
          </p:cNvSpPr>
          <p:nvPr>
            <p:ph idx="1"/>
          </p:nvPr>
        </p:nvSpPr>
        <p:spPr/>
        <p:txBody>
          <a:bodyPr/>
          <a:lstStyle/>
          <a:p>
            <a:pPr marL="0" indent="0">
              <a:buNone/>
            </a:pPr>
            <a:r>
              <a:rPr lang="he-IL" dirty="0"/>
              <a:t>לאחר שיחות מול הלקוח, הופק </a:t>
            </a:r>
            <a:r>
              <a:rPr lang="he-IL" dirty="0" err="1"/>
              <a:t>איפיון</a:t>
            </a:r>
            <a:r>
              <a:rPr lang="he-IL" dirty="0"/>
              <a:t> עבור הפרויקט ע"י ה-</a:t>
            </a:r>
            <a:r>
              <a:rPr lang="en-US" dirty="0"/>
              <a:t>CTO</a:t>
            </a:r>
            <a:r>
              <a:rPr lang="he-IL" dirty="0"/>
              <a:t> של </a:t>
            </a:r>
            <a:r>
              <a:rPr lang="en-US" dirty="0" err="1"/>
              <a:t>Diversitech</a:t>
            </a:r>
            <a:r>
              <a:rPr lang="he-IL" dirty="0"/>
              <a:t>.</a:t>
            </a:r>
            <a:br>
              <a:rPr lang="en-US" dirty="0"/>
            </a:br>
            <a:r>
              <a:rPr lang="he-IL" dirty="0"/>
              <a:t>אנו קיבלנו את </a:t>
            </a:r>
            <a:r>
              <a:rPr lang="he-IL" dirty="0" err="1"/>
              <a:t>האיפיון</a:t>
            </a:r>
            <a:r>
              <a:rPr lang="he-IL" dirty="0"/>
              <a:t> במסמכי </a:t>
            </a:r>
            <a:r>
              <a:rPr lang="en-US" dirty="0"/>
              <a:t>word </a:t>
            </a:r>
            <a:r>
              <a:rPr lang="he-IL" dirty="0"/>
              <a:t> ב – </a:t>
            </a:r>
            <a:r>
              <a:rPr lang="en-US" dirty="0"/>
              <a:t>google drive</a:t>
            </a:r>
            <a:r>
              <a:rPr lang="he-IL" dirty="0"/>
              <a:t> </a:t>
            </a:r>
          </a:p>
        </p:txBody>
      </p:sp>
    </p:spTree>
    <p:extLst>
      <p:ext uri="{BB962C8B-B14F-4D97-AF65-F5344CB8AC3E}">
        <p14:creationId xmlns:p14="http://schemas.microsoft.com/office/powerpoint/2010/main" val="173956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324C93-8DD7-12D6-C5AE-724C0B4D7201}"/>
              </a:ext>
            </a:extLst>
          </p:cNvPr>
          <p:cNvSpPr>
            <a:spLocks noGrp="1"/>
          </p:cNvSpPr>
          <p:nvPr>
            <p:ph type="title"/>
          </p:nvPr>
        </p:nvSpPr>
        <p:spPr/>
        <p:txBody>
          <a:bodyPr/>
          <a:lstStyle/>
          <a:p>
            <a:pPr algn="ctr"/>
            <a:r>
              <a:rPr lang="he-IL" dirty="0">
                <a:solidFill>
                  <a:srgbClr val="E4439A"/>
                </a:solidFill>
                <a:cs typeface="+mn-cs"/>
              </a:rPr>
              <a:t>שלב 3: תכנון</a:t>
            </a:r>
            <a:endParaRPr lang="he-IL" dirty="0">
              <a:solidFill>
                <a:srgbClr val="E4439A"/>
              </a:solidFill>
            </a:endParaRPr>
          </a:p>
        </p:txBody>
      </p:sp>
      <p:sp>
        <p:nvSpPr>
          <p:cNvPr id="3" name="מציין מיקום תוכן 2">
            <a:extLst>
              <a:ext uri="{FF2B5EF4-FFF2-40B4-BE49-F238E27FC236}">
                <a16:creationId xmlns:a16="http://schemas.microsoft.com/office/drawing/2014/main" id="{90D04750-ABB3-C07B-C2E9-6E9EE8C8AD00}"/>
              </a:ext>
            </a:extLst>
          </p:cNvPr>
          <p:cNvSpPr>
            <a:spLocks noGrp="1"/>
          </p:cNvSpPr>
          <p:nvPr>
            <p:ph idx="1"/>
          </p:nvPr>
        </p:nvSpPr>
        <p:spPr>
          <a:xfrm>
            <a:off x="838200" y="1825624"/>
            <a:ext cx="10515600" cy="5330955"/>
          </a:xfrm>
        </p:spPr>
        <p:txBody>
          <a:bodyPr>
            <a:normAutofit fontScale="62500" lnSpcReduction="20000"/>
          </a:bodyPr>
          <a:lstStyle/>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בתור התחלה ישבתי עם מפתחות נוספות לתכנן את המבנה הארכיטקטי של הפרויקט בצד קליינט.</a:t>
            </a:r>
          </a:p>
          <a:p>
            <a:pPr marL="0" lvl="0" indent="0" algn="r" rtl="0">
              <a:lnSpc>
                <a:spcPct val="115000"/>
              </a:lnSpc>
              <a:spcBef>
                <a:spcPts val="0"/>
              </a:spcBef>
              <a:spcAft>
                <a:spcPts val="0"/>
              </a:spcAft>
              <a:buNone/>
            </a:pPr>
            <a:endParaRPr lang="iw-IL" sz="1600" dirty="0">
              <a:solidFill>
                <a:srgbClr val="000000"/>
              </a:solidFill>
              <a:latin typeface="Arial"/>
              <a:ea typeface="Arial"/>
              <a:cs typeface="Arial"/>
              <a:sym typeface="Arial"/>
            </a:endParaRPr>
          </a:p>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אציין שהשתמשנו בטכנולוגיית אנגולר לכתיבת צד קליינט ועל כן התכנון כלל:</a:t>
            </a:r>
          </a:p>
          <a:p>
            <a:pPr marL="0" lvl="0" indent="0" algn="r" rtl="0">
              <a:lnSpc>
                <a:spcPct val="115000"/>
              </a:lnSpc>
              <a:spcBef>
                <a:spcPts val="0"/>
              </a:spcBef>
              <a:spcAft>
                <a:spcPts val="0"/>
              </a:spcAft>
              <a:buNone/>
            </a:pPr>
            <a:endParaRPr lang="iw-IL" sz="1600" dirty="0">
              <a:solidFill>
                <a:srgbClr val="000000"/>
              </a:solidFill>
              <a:latin typeface="Arial"/>
              <a:ea typeface="Arial"/>
              <a:cs typeface="Arial"/>
              <a:sym typeface="Arial"/>
            </a:endParaRP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הבנת דרישות הלקוח מתוך מסמכי האיפיון לעומק.</a:t>
            </a: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חלוקת מסכי האפליקציה למודולים וקומפוננטות, כשהמטרה שכל מפתחת תהיה אחראית על </a:t>
            </a:r>
            <a:r>
              <a:rPr lang="en-US" sz="2400" dirty="0">
                <a:solidFill>
                  <a:srgbClr val="000000"/>
                </a:solidFill>
                <a:latin typeface="Arial"/>
                <a:ea typeface="Arial"/>
                <a:cs typeface="Arial"/>
                <a:sym typeface="Arial"/>
              </a:rPr>
              <a:t>feature</a:t>
            </a:r>
            <a:r>
              <a:rPr lang="he-IL" sz="2400" dirty="0">
                <a:solidFill>
                  <a:srgbClr val="000000"/>
                </a:solidFill>
                <a:latin typeface="Arial"/>
                <a:ea typeface="Arial"/>
                <a:cs typeface="Arial"/>
                <a:sym typeface="Arial"/>
              </a:rPr>
              <a:t> אחד.</a:t>
            </a:r>
          </a:p>
          <a:p>
            <a:pPr marL="457200" lvl="0" indent="-327025" algn="r" rtl="1">
              <a:lnSpc>
                <a:spcPct val="115000"/>
              </a:lnSpc>
              <a:spcBef>
                <a:spcPts val="0"/>
              </a:spcBef>
              <a:spcAft>
                <a:spcPts val="0"/>
              </a:spcAft>
              <a:buClr>
                <a:srgbClr val="000000"/>
              </a:buClr>
              <a:buSzPts val="1550"/>
              <a:buFont typeface="Arial"/>
              <a:buChar char="●"/>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פירוט החלוקה שביצענו:</a:t>
            </a:r>
            <a:endParaRPr lang="he-IL" sz="2400" dirty="0">
              <a:solidFill>
                <a:srgbClr val="000000"/>
              </a:solidFill>
              <a:highlight>
                <a:srgbClr val="FFFF00"/>
              </a:highlight>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הראש צוות תכנן את ארכיטקטורת צד הסרבר באמצעות סרוויסים שונים.</a:t>
            </a:r>
            <a:endParaRPr lang="iw-IL" sz="2400" dirty="0">
              <a:solidFill>
                <a:srgbClr val="000000"/>
              </a:solidFill>
              <a:latin typeface="Arial"/>
              <a:ea typeface="Arial"/>
              <a:cs typeface="Arial"/>
              <a:sym typeface="Arial"/>
            </a:endParaRPr>
          </a:p>
          <a:p>
            <a:pPr marL="0" indent="0">
              <a:buNone/>
            </a:pPr>
            <a:endParaRPr lang="he-IL" sz="2400" dirty="0"/>
          </a:p>
        </p:txBody>
      </p:sp>
      <p:pic>
        <p:nvPicPr>
          <p:cNvPr id="5" name="תמונה 4">
            <a:extLst>
              <a:ext uri="{FF2B5EF4-FFF2-40B4-BE49-F238E27FC236}">
                <a16:creationId xmlns:a16="http://schemas.microsoft.com/office/drawing/2014/main" id="{9DCB0D8B-6CF6-DAB8-4EA7-1770A991D2C0}"/>
              </a:ext>
            </a:extLst>
          </p:cNvPr>
          <p:cNvPicPr>
            <a:picLocks noChangeAspect="1"/>
          </p:cNvPicPr>
          <p:nvPr/>
        </p:nvPicPr>
        <p:blipFill>
          <a:blip r:embed="rId2"/>
          <a:stretch>
            <a:fillRect/>
          </a:stretch>
        </p:blipFill>
        <p:spPr>
          <a:xfrm>
            <a:off x="9199742" y="3541755"/>
            <a:ext cx="1966130" cy="2629128"/>
          </a:xfrm>
          <a:prstGeom prst="rect">
            <a:avLst/>
          </a:prstGeom>
        </p:spPr>
      </p:pic>
      <p:pic>
        <p:nvPicPr>
          <p:cNvPr id="7" name="תמונה 6">
            <a:extLst>
              <a:ext uri="{FF2B5EF4-FFF2-40B4-BE49-F238E27FC236}">
                <a16:creationId xmlns:a16="http://schemas.microsoft.com/office/drawing/2014/main" id="{4CE052F5-B315-22E8-C73F-A47B2066FA74}"/>
              </a:ext>
            </a:extLst>
          </p:cNvPr>
          <p:cNvPicPr>
            <a:picLocks noChangeAspect="1"/>
          </p:cNvPicPr>
          <p:nvPr/>
        </p:nvPicPr>
        <p:blipFill>
          <a:blip r:embed="rId3"/>
          <a:stretch>
            <a:fillRect/>
          </a:stretch>
        </p:blipFill>
        <p:spPr>
          <a:xfrm>
            <a:off x="6824684" y="3541755"/>
            <a:ext cx="2187130" cy="1699407"/>
          </a:xfrm>
          <a:prstGeom prst="rect">
            <a:avLst/>
          </a:prstGeom>
        </p:spPr>
      </p:pic>
      <p:pic>
        <p:nvPicPr>
          <p:cNvPr id="9" name="תמונה 8">
            <a:extLst>
              <a:ext uri="{FF2B5EF4-FFF2-40B4-BE49-F238E27FC236}">
                <a16:creationId xmlns:a16="http://schemas.microsoft.com/office/drawing/2014/main" id="{A96B12F4-7A9F-C3EB-37B8-6102FBC7C88F}"/>
              </a:ext>
            </a:extLst>
          </p:cNvPr>
          <p:cNvPicPr>
            <a:picLocks noChangeAspect="1"/>
          </p:cNvPicPr>
          <p:nvPr/>
        </p:nvPicPr>
        <p:blipFill>
          <a:blip r:embed="rId4"/>
          <a:stretch>
            <a:fillRect/>
          </a:stretch>
        </p:blipFill>
        <p:spPr>
          <a:xfrm>
            <a:off x="4373420" y="3541755"/>
            <a:ext cx="2263336" cy="1950889"/>
          </a:xfrm>
          <a:prstGeom prst="rect">
            <a:avLst/>
          </a:prstGeom>
        </p:spPr>
      </p:pic>
      <p:pic>
        <p:nvPicPr>
          <p:cNvPr id="4" name="תמונה 3">
            <a:extLst>
              <a:ext uri="{FF2B5EF4-FFF2-40B4-BE49-F238E27FC236}">
                <a16:creationId xmlns:a16="http://schemas.microsoft.com/office/drawing/2014/main" id="{F6EC6D2D-C76E-7B14-016E-4534FC6EE221}"/>
              </a:ext>
            </a:extLst>
          </p:cNvPr>
          <p:cNvPicPr>
            <a:picLocks noChangeAspect="1"/>
          </p:cNvPicPr>
          <p:nvPr/>
        </p:nvPicPr>
        <p:blipFill>
          <a:blip r:embed="rId5"/>
          <a:stretch>
            <a:fillRect/>
          </a:stretch>
        </p:blipFill>
        <p:spPr>
          <a:xfrm>
            <a:off x="336417" y="1690688"/>
            <a:ext cx="2151854" cy="4928301"/>
          </a:xfrm>
          <a:prstGeom prst="rect">
            <a:avLst/>
          </a:prstGeom>
        </p:spPr>
      </p:pic>
    </p:spTree>
    <p:extLst>
      <p:ext uri="{BB962C8B-B14F-4D97-AF65-F5344CB8AC3E}">
        <p14:creationId xmlns:p14="http://schemas.microsoft.com/office/powerpoint/2010/main" val="39024669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3324C93-8DD7-12D6-C5AE-724C0B4D7201}"/>
              </a:ext>
            </a:extLst>
          </p:cNvPr>
          <p:cNvSpPr>
            <a:spLocks noGrp="1"/>
          </p:cNvSpPr>
          <p:nvPr>
            <p:ph type="title"/>
          </p:nvPr>
        </p:nvSpPr>
        <p:spPr/>
        <p:txBody>
          <a:bodyPr/>
          <a:lstStyle/>
          <a:p>
            <a:pPr algn="ctr"/>
            <a:r>
              <a:rPr lang="he-IL" dirty="0">
                <a:solidFill>
                  <a:srgbClr val="DD1380"/>
                </a:solidFill>
                <a:cs typeface="+mn-cs"/>
              </a:rPr>
              <a:t>שלב 3: תכנון</a:t>
            </a:r>
            <a:endParaRPr lang="he-IL" dirty="0">
              <a:solidFill>
                <a:srgbClr val="DD1380"/>
              </a:solidFill>
            </a:endParaRPr>
          </a:p>
        </p:txBody>
      </p:sp>
      <p:sp>
        <p:nvSpPr>
          <p:cNvPr id="3" name="מציין מיקום תוכן 2">
            <a:extLst>
              <a:ext uri="{FF2B5EF4-FFF2-40B4-BE49-F238E27FC236}">
                <a16:creationId xmlns:a16="http://schemas.microsoft.com/office/drawing/2014/main" id="{90D04750-ABB3-C07B-C2E9-6E9EE8C8AD00}"/>
              </a:ext>
            </a:extLst>
          </p:cNvPr>
          <p:cNvSpPr>
            <a:spLocks noGrp="1"/>
          </p:cNvSpPr>
          <p:nvPr>
            <p:ph idx="1"/>
          </p:nvPr>
        </p:nvSpPr>
        <p:spPr>
          <a:xfrm>
            <a:off x="745524" y="1399316"/>
            <a:ext cx="10515600" cy="5330955"/>
          </a:xfrm>
        </p:spPr>
        <p:txBody>
          <a:bodyPr>
            <a:normAutofit fontScale="62500" lnSpcReduction="20000"/>
          </a:bodyPr>
          <a:lstStyle/>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בתור התחלה ישבתי עם </a:t>
            </a:r>
            <a:r>
              <a:rPr lang="he-IL" sz="2400" dirty="0">
                <a:solidFill>
                  <a:srgbClr val="000000"/>
                </a:solidFill>
                <a:latin typeface="Arial"/>
                <a:ea typeface="Arial"/>
                <a:cs typeface="Arial"/>
                <a:sym typeface="Arial"/>
              </a:rPr>
              <a:t>הצוות שלי כדי לתכנן את המבנה של </a:t>
            </a:r>
            <a:r>
              <a:rPr lang="he-IL" sz="2400" dirty="0" err="1">
                <a:solidFill>
                  <a:srgbClr val="000000"/>
                </a:solidFill>
                <a:latin typeface="Arial"/>
                <a:ea typeface="Arial"/>
                <a:cs typeface="Arial"/>
                <a:sym typeface="Arial"/>
              </a:rPr>
              <a:t>הסרביסים</a:t>
            </a:r>
            <a:r>
              <a:rPr lang="he-IL" sz="2400" dirty="0">
                <a:solidFill>
                  <a:srgbClr val="000000"/>
                </a:solidFill>
                <a:latin typeface="Arial"/>
                <a:ea typeface="Arial"/>
                <a:cs typeface="Arial"/>
                <a:sym typeface="Arial"/>
              </a:rPr>
              <a:t> בצד שרת</a:t>
            </a:r>
            <a:r>
              <a:rPr lang="iw-IL" sz="2400" dirty="0">
                <a:solidFill>
                  <a:srgbClr val="000000"/>
                </a:solidFill>
                <a:latin typeface="Arial"/>
                <a:ea typeface="Arial"/>
                <a:cs typeface="Arial"/>
                <a:sym typeface="Arial"/>
              </a:rPr>
              <a:t>.</a:t>
            </a:r>
          </a:p>
          <a:p>
            <a:pPr marL="0" lvl="0" indent="0" algn="r" rtl="0">
              <a:lnSpc>
                <a:spcPct val="115000"/>
              </a:lnSpc>
              <a:spcBef>
                <a:spcPts val="0"/>
              </a:spcBef>
              <a:spcAft>
                <a:spcPts val="0"/>
              </a:spcAft>
              <a:buNone/>
            </a:pPr>
            <a:endParaRPr lang="iw-IL" sz="1600" dirty="0">
              <a:solidFill>
                <a:srgbClr val="000000"/>
              </a:solidFill>
              <a:latin typeface="Arial"/>
              <a:ea typeface="Arial"/>
              <a:cs typeface="Arial"/>
              <a:sym typeface="Arial"/>
            </a:endParaRPr>
          </a:p>
          <a:p>
            <a:pPr marL="0" lvl="0" indent="0" algn="r" rtl="1">
              <a:lnSpc>
                <a:spcPct val="115000"/>
              </a:lnSpc>
              <a:spcBef>
                <a:spcPts val="0"/>
              </a:spcBef>
              <a:spcAft>
                <a:spcPts val="0"/>
              </a:spcAft>
              <a:buNone/>
            </a:pPr>
            <a:r>
              <a:rPr lang="iw-IL" sz="2400" dirty="0">
                <a:solidFill>
                  <a:srgbClr val="000000"/>
                </a:solidFill>
                <a:latin typeface="Arial"/>
                <a:ea typeface="Arial"/>
                <a:cs typeface="Arial"/>
                <a:sym typeface="Arial"/>
              </a:rPr>
              <a:t>אציין שהשתמשנו בטכנולוגיית </a:t>
            </a:r>
            <a:r>
              <a:rPr lang="en-US" sz="2400" dirty="0">
                <a:solidFill>
                  <a:srgbClr val="000000"/>
                </a:solidFill>
                <a:latin typeface="Arial"/>
                <a:ea typeface="Arial"/>
                <a:cs typeface="Arial"/>
                <a:sym typeface="Arial"/>
              </a:rPr>
              <a:t>java spring boot  </a:t>
            </a:r>
            <a:r>
              <a:rPr lang="he-IL" sz="2400" dirty="0">
                <a:solidFill>
                  <a:srgbClr val="000000"/>
                </a:solidFill>
                <a:latin typeface="Arial"/>
                <a:ea typeface="Arial"/>
                <a:cs typeface="Arial"/>
                <a:sym typeface="Arial"/>
              </a:rPr>
              <a:t> צד שרת.</a:t>
            </a:r>
          </a:p>
          <a:p>
            <a:pPr marL="0" lvl="0" indent="0" algn="r" rtl="1">
              <a:lnSpc>
                <a:spcPct val="115000"/>
              </a:lnSpc>
              <a:spcBef>
                <a:spcPts val="0"/>
              </a:spcBef>
              <a:spcAft>
                <a:spcPts val="0"/>
              </a:spcAft>
              <a:buNone/>
            </a:pPr>
            <a:endParaRPr lang="iw-IL" sz="2400" dirty="0">
              <a:solidFill>
                <a:srgbClr val="000000"/>
              </a:solidFill>
              <a:latin typeface="Arial"/>
              <a:ea typeface="Arial"/>
              <a:cs typeface="Arial"/>
              <a:sym typeface="Arial"/>
            </a:endParaRPr>
          </a:p>
          <a:p>
            <a:pPr marL="0" lvl="0" indent="0" algn="r" rtl="0">
              <a:lnSpc>
                <a:spcPct val="115000"/>
              </a:lnSpc>
              <a:spcBef>
                <a:spcPts val="0"/>
              </a:spcBef>
              <a:spcAft>
                <a:spcPts val="0"/>
              </a:spcAft>
              <a:buNone/>
            </a:pPr>
            <a:r>
              <a:rPr lang="he-IL" sz="1600" dirty="0">
                <a:solidFill>
                  <a:srgbClr val="000000"/>
                </a:solidFill>
                <a:latin typeface="Arial"/>
                <a:ea typeface="Arial"/>
                <a:cs typeface="Arial"/>
                <a:sym typeface="Arial"/>
              </a:rPr>
              <a:t> </a:t>
            </a:r>
            <a:endParaRPr lang="iw-IL" sz="1600" dirty="0">
              <a:solidFill>
                <a:srgbClr val="000000"/>
              </a:solidFill>
              <a:latin typeface="Arial"/>
              <a:ea typeface="Arial"/>
              <a:cs typeface="Arial"/>
              <a:sym typeface="Arial"/>
            </a:endParaRP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הבנת דרישות הלקוח מתוך</a:t>
            </a:r>
            <a:r>
              <a:rPr lang="he-IL" sz="2400" dirty="0">
                <a:solidFill>
                  <a:srgbClr val="000000"/>
                </a:solidFill>
                <a:latin typeface="Arial"/>
                <a:ea typeface="Arial"/>
                <a:cs typeface="Arial"/>
                <a:sym typeface="Arial"/>
              </a:rPr>
              <a:t> מסכמי הנתונים לפי המבנה של ה-</a:t>
            </a:r>
            <a:r>
              <a:rPr lang="en-US" sz="2400" dirty="0">
                <a:solidFill>
                  <a:srgbClr val="000000"/>
                </a:solidFill>
                <a:latin typeface="Arial"/>
                <a:ea typeface="Arial"/>
                <a:cs typeface="Arial"/>
                <a:sym typeface="Arial"/>
              </a:rPr>
              <a:t>DB</a:t>
            </a:r>
            <a:r>
              <a:rPr lang="iw-IL" sz="2400" dirty="0">
                <a:solidFill>
                  <a:srgbClr val="000000"/>
                </a:solidFill>
                <a:latin typeface="Arial"/>
                <a:ea typeface="Arial"/>
                <a:cs typeface="Arial"/>
                <a:sym typeface="Arial"/>
              </a:rPr>
              <a:t>.</a:t>
            </a:r>
          </a:p>
          <a:p>
            <a:pPr marL="457200" lvl="0" indent="-327025" algn="r" rtl="1">
              <a:lnSpc>
                <a:spcPct val="115000"/>
              </a:lnSpc>
              <a:spcBef>
                <a:spcPts val="0"/>
              </a:spcBef>
              <a:spcAft>
                <a:spcPts val="0"/>
              </a:spcAft>
              <a:buClr>
                <a:srgbClr val="000000"/>
              </a:buClr>
              <a:buSzPts val="1550"/>
              <a:buFont typeface="Arial"/>
              <a:buChar char="●"/>
            </a:pPr>
            <a:r>
              <a:rPr lang="iw-IL" sz="2400" dirty="0">
                <a:solidFill>
                  <a:srgbClr val="000000"/>
                </a:solidFill>
                <a:latin typeface="Arial"/>
                <a:ea typeface="Arial"/>
                <a:cs typeface="Arial"/>
                <a:sym typeface="Arial"/>
              </a:rPr>
              <a:t>חלוקת מסכי האפליקציה </a:t>
            </a:r>
            <a:r>
              <a:rPr lang="he-IL" sz="2400" dirty="0">
                <a:solidFill>
                  <a:srgbClr val="000000"/>
                </a:solidFill>
                <a:latin typeface="Arial"/>
                <a:ea typeface="Arial"/>
                <a:cs typeface="Arial"/>
                <a:sym typeface="Arial"/>
              </a:rPr>
              <a:t>לשכבות בכל </a:t>
            </a:r>
            <a:r>
              <a:rPr lang="en-US" sz="2400" dirty="0">
                <a:solidFill>
                  <a:srgbClr val="000000"/>
                </a:solidFill>
                <a:latin typeface="Arial"/>
                <a:ea typeface="Arial"/>
                <a:cs typeface="Arial"/>
                <a:sym typeface="Arial"/>
              </a:rPr>
              <a:t>service</a:t>
            </a:r>
            <a:endParaRPr lang="he-IL" sz="2400" dirty="0">
              <a:solidFill>
                <a:srgbClr val="000000"/>
              </a:solidFill>
              <a:latin typeface="Arial"/>
              <a:ea typeface="Arial"/>
              <a:cs typeface="Arial"/>
              <a:sym typeface="Arial"/>
            </a:endParaRPr>
          </a:p>
          <a:p>
            <a:pPr marL="457200" lvl="0" indent="-327025" algn="r" rtl="1">
              <a:lnSpc>
                <a:spcPct val="115000"/>
              </a:lnSpc>
              <a:spcBef>
                <a:spcPts val="0"/>
              </a:spcBef>
              <a:spcAft>
                <a:spcPts val="0"/>
              </a:spcAft>
              <a:buClr>
                <a:srgbClr val="000000"/>
              </a:buClr>
              <a:buSzPts val="1550"/>
              <a:buFont typeface="Arial"/>
              <a:buChar char="●"/>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en-US" sz="2400" dirty="0">
                <a:solidFill>
                  <a:srgbClr val="000000"/>
                </a:solidFill>
                <a:latin typeface="Arial"/>
                <a:ea typeface="Arial"/>
                <a:cs typeface="Arial"/>
                <a:sym typeface="Arial"/>
              </a:rPr>
              <a:t>User-Service       </a:t>
            </a:r>
          </a:p>
          <a:p>
            <a:pPr marL="130175" lvl="0" indent="0" algn="r" rtl="1">
              <a:lnSpc>
                <a:spcPct val="115000"/>
              </a:lnSpc>
              <a:spcBef>
                <a:spcPts val="0"/>
              </a:spcBef>
              <a:spcAft>
                <a:spcPts val="0"/>
              </a:spcAft>
              <a:buClr>
                <a:srgbClr val="000000"/>
              </a:buClr>
              <a:buSzPts val="1550"/>
              <a:buNone/>
            </a:pPr>
            <a:endParaRPr lang="en-US"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השדה </a:t>
            </a:r>
            <a:r>
              <a:rPr lang="en-US" sz="2400" dirty="0">
                <a:solidFill>
                  <a:srgbClr val="000000"/>
                </a:solidFill>
                <a:latin typeface="Arial"/>
                <a:ea typeface="Arial"/>
                <a:cs typeface="Arial"/>
                <a:sym typeface="Arial"/>
              </a:rPr>
              <a:t>Email  </a:t>
            </a:r>
            <a:r>
              <a:rPr lang="he-IL" sz="2400" dirty="0">
                <a:solidFill>
                  <a:srgbClr val="000000"/>
                </a:solidFill>
                <a:latin typeface="Arial"/>
                <a:ea typeface="Arial"/>
                <a:cs typeface="Arial"/>
                <a:sym typeface="Arial"/>
              </a:rPr>
              <a:t>  הוא שדה ייחודי</a:t>
            </a: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עבור כל משתמש.</a:t>
            </a: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endParaRPr lang="he-IL" sz="2400" dirty="0">
              <a:solidFill>
                <a:srgbClr val="000000"/>
              </a:solidFill>
              <a:latin typeface="Arial"/>
              <a:ea typeface="Arial"/>
              <a:cs typeface="Arial"/>
              <a:sym typeface="Arial"/>
            </a:endParaRPr>
          </a:p>
          <a:p>
            <a:pPr marL="130175" lvl="0" indent="0" algn="r" rtl="1">
              <a:lnSpc>
                <a:spcPct val="115000"/>
              </a:lnSpc>
              <a:spcBef>
                <a:spcPts val="0"/>
              </a:spcBef>
              <a:spcAft>
                <a:spcPts val="0"/>
              </a:spcAft>
              <a:buClr>
                <a:srgbClr val="000000"/>
              </a:buClr>
              <a:buSzPts val="1550"/>
              <a:buNone/>
            </a:pPr>
            <a:r>
              <a:rPr lang="he-IL" sz="2400" dirty="0">
                <a:solidFill>
                  <a:srgbClr val="000000"/>
                </a:solidFill>
                <a:latin typeface="Arial"/>
                <a:ea typeface="Arial"/>
                <a:cs typeface="Arial"/>
                <a:sym typeface="Arial"/>
              </a:rPr>
              <a:t>.</a:t>
            </a:r>
            <a:endParaRPr lang="iw-IL" sz="2400" dirty="0">
              <a:solidFill>
                <a:srgbClr val="000000"/>
              </a:solidFill>
              <a:latin typeface="Arial"/>
              <a:ea typeface="Arial"/>
              <a:cs typeface="Arial"/>
              <a:sym typeface="Arial"/>
            </a:endParaRPr>
          </a:p>
          <a:p>
            <a:pPr marL="0" indent="0">
              <a:buNone/>
            </a:pPr>
            <a:endParaRPr lang="he-IL" sz="2400" dirty="0"/>
          </a:p>
        </p:txBody>
      </p:sp>
      <p:sp>
        <p:nvSpPr>
          <p:cNvPr id="4" name="מלבן 3">
            <a:extLst>
              <a:ext uri="{FF2B5EF4-FFF2-40B4-BE49-F238E27FC236}">
                <a16:creationId xmlns:a16="http://schemas.microsoft.com/office/drawing/2014/main" id="{AE49563F-D078-E476-6021-D2DC57760271}"/>
              </a:ext>
            </a:extLst>
          </p:cNvPr>
          <p:cNvSpPr/>
          <p:nvPr/>
        </p:nvSpPr>
        <p:spPr>
          <a:xfrm>
            <a:off x="1334530" y="2724879"/>
            <a:ext cx="2057400" cy="19832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800" dirty="0">
                <a:solidFill>
                  <a:schemeClr val="accent1"/>
                </a:solidFill>
              </a:rPr>
              <a:t>User</a:t>
            </a:r>
            <a:r>
              <a:rPr lang="en-US" sz="1050" dirty="0">
                <a:solidFill>
                  <a:schemeClr val="accent1"/>
                </a:solidFill>
              </a:rPr>
              <a:t>:(class)</a:t>
            </a:r>
          </a:p>
          <a:p>
            <a:pPr algn="ctr"/>
            <a:r>
              <a:rPr lang="en-US" dirty="0" err="1">
                <a:solidFill>
                  <a:schemeClr val="tx1"/>
                </a:solidFill>
              </a:rPr>
              <a:t>user_id</a:t>
            </a:r>
            <a:endParaRPr lang="en-US" dirty="0">
              <a:solidFill>
                <a:schemeClr val="tx1"/>
              </a:solidFill>
            </a:endParaRPr>
          </a:p>
          <a:p>
            <a:pPr algn="ctr"/>
            <a:r>
              <a:rPr lang="en-US" dirty="0">
                <a:solidFill>
                  <a:schemeClr val="tx1"/>
                </a:solidFill>
              </a:rPr>
              <a:t>username</a:t>
            </a:r>
          </a:p>
          <a:p>
            <a:pPr algn="ctr"/>
            <a:r>
              <a:rPr lang="en-US" dirty="0">
                <a:solidFill>
                  <a:schemeClr val="tx1"/>
                </a:solidFill>
              </a:rPr>
              <a:t>password</a:t>
            </a:r>
          </a:p>
          <a:p>
            <a:pPr algn="ctr"/>
            <a:r>
              <a:rPr lang="en-US" dirty="0">
                <a:solidFill>
                  <a:schemeClr val="tx1"/>
                </a:solidFill>
              </a:rPr>
              <a:t>email</a:t>
            </a:r>
          </a:p>
          <a:p>
            <a:pPr algn="ctr"/>
            <a:r>
              <a:rPr lang="en-US" dirty="0">
                <a:solidFill>
                  <a:schemeClr val="tx1"/>
                </a:solidFill>
              </a:rPr>
              <a:t>role</a:t>
            </a:r>
            <a:endParaRPr lang="he-IL" dirty="0">
              <a:solidFill>
                <a:schemeClr val="tx1"/>
              </a:solidFill>
            </a:endParaRPr>
          </a:p>
        </p:txBody>
      </p:sp>
      <p:sp>
        <p:nvSpPr>
          <p:cNvPr id="8" name="מלבן 7">
            <a:extLst>
              <a:ext uri="{FF2B5EF4-FFF2-40B4-BE49-F238E27FC236}">
                <a16:creationId xmlns:a16="http://schemas.microsoft.com/office/drawing/2014/main" id="{7A25C358-3E0B-B494-972B-CDF2D3F9263A}"/>
              </a:ext>
            </a:extLst>
          </p:cNvPr>
          <p:cNvSpPr/>
          <p:nvPr/>
        </p:nvSpPr>
        <p:spPr>
          <a:xfrm>
            <a:off x="4483442" y="2965219"/>
            <a:ext cx="2057400" cy="198326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800" dirty="0">
                <a:solidFill>
                  <a:schemeClr val="accent1"/>
                </a:solidFill>
              </a:rPr>
              <a:t>Role</a:t>
            </a:r>
            <a:r>
              <a:rPr lang="en-US" sz="1050" dirty="0">
                <a:solidFill>
                  <a:schemeClr val="accent1"/>
                </a:solidFill>
              </a:rPr>
              <a:t>:(enum)</a:t>
            </a:r>
          </a:p>
          <a:p>
            <a:pPr algn="ctr"/>
            <a:r>
              <a:rPr lang="en-US" dirty="0">
                <a:solidFill>
                  <a:schemeClr val="tx1"/>
                </a:solidFill>
              </a:rPr>
              <a:t>admin</a:t>
            </a:r>
          </a:p>
          <a:p>
            <a:pPr algn="ctr"/>
            <a:r>
              <a:rPr lang="en-US" dirty="0">
                <a:solidFill>
                  <a:schemeClr val="tx1"/>
                </a:solidFill>
              </a:rPr>
              <a:t>secretary</a:t>
            </a:r>
          </a:p>
          <a:p>
            <a:pPr algn="ctr"/>
            <a:r>
              <a:rPr lang="en-US" dirty="0">
                <a:solidFill>
                  <a:schemeClr val="tx1"/>
                </a:solidFill>
              </a:rPr>
              <a:t>teacher</a:t>
            </a:r>
          </a:p>
          <a:p>
            <a:pPr algn="ctr"/>
            <a:r>
              <a:rPr lang="en-US" dirty="0">
                <a:solidFill>
                  <a:schemeClr val="tx1"/>
                </a:solidFill>
              </a:rPr>
              <a:t>user</a:t>
            </a:r>
          </a:p>
        </p:txBody>
      </p:sp>
      <p:cxnSp>
        <p:nvCxnSpPr>
          <p:cNvPr id="13" name="מחבר חץ ישר 12">
            <a:extLst>
              <a:ext uri="{FF2B5EF4-FFF2-40B4-BE49-F238E27FC236}">
                <a16:creationId xmlns:a16="http://schemas.microsoft.com/office/drawing/2014/main" id="{5296A5B5-93A4-F168-ADD0-666C99349E6E}"/>
              </a:ext>
            </a:extLst>
          </p:cNvPr>
          <p:cNvCxnSpPr/>
          <p:nvPr/>
        </p:nvCxnSpPr>
        <p:spPr>
          <a:xfrm flipV="1">
            <a:off x="2675238" y="3595816"/>
            <a:ext cx="2180967" cy="889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מלבן 15">
            <a:extLst>
              <a:ext uri="{FF2B5EF4-FFF2-40B4-BE49-F238E27FC236}">
                <a16:creationId xmlns:a16="http://schemas.microsoft.com/office/drawing/2014/main" id="{57D7FF77-266A-EE87-3643-5FB51D7455EA}"/>
              </a:ext>
            </a:extLst>
          </p:cNvPr>
          <p:cNvSpPr/>
          <p:nvPr/>
        </p:nvSpPr>
        <p:spPr>
          <a:xfrm>
            <a:off x="6636605" y="5003414"/>
            <a:ext cx="1991497" cy="172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err="1">
                <a:solidFill>
                  <a:schemeClr val="accent1"/>
                </a:solidFill>
              </a:rPr>
              <a:t>UserloginDTO</a:t>
            </a:r>
            <a:r>
              <a:rPr lang="en-US" sz="1400" dirty="0">
                <a:solidFill>
                  <a:schemeClr val="accent1"/>
                </a:solidFill>
              </a:rPr>
              <a:t>:(</a:t>
            </a:r>
            <a:r>
              <a:rPr lang="en-US" sz="1050" dirty="0">
                <a:solidFill>
                  <a:schemeClr val="accent1"/>
                </a:solidFill>
              </a:rPr>
              <a:t>class)</a:t>
            </a:r>
          </a:p>
          <a:p>
            <a:pPr algn="ctr"/>
            <a:r>
              <a:rPr lang="en-US" dirty="0">
                <a:solidFill>
                  <a:schemeClr val="tx1"/>
                </a:solidFill>
              </a:rPr>
              <a:t>password</a:t>
            </a:r>
          </a:p>
          <a:p>
            <a:pPr algn="ctr"/>
            <a:r>
              <a:rPr lang="en-US" dirty="0">
                <a:solidFill>
                  <a:schemeClr val="tx1"/>
                </a:solidFill>
              </a:rPr>
              <a:t>email</a:t>
            </a:r>
          </a:p>
        </p:txBody>
      </p:sp>
      <p:sp>
        <p:nvSpPr>
          <p:cNvPr id="18" name="אליפסה 17">
            <a:extLst>
              <a:ext uri="{FF2B5EF4-FFF2-40B4-BE49-F238E27FC236}">
                <a16:creationId xmlns:a16="http://schemas.microsoft.com/office/drawing/2014/main" id="{17F5BD6D-CC55-B540-0AAC-7BBDEC4A57C5}"/>
              </a:ext>
            </a:extLst>
          </p:cNvPr>
          <p:cNvSpPr/>
          <p:nvPr/>
        </p:nvSpPr>
        <p:spPr>
          <a:xfrm>
            <a:off x="8112210" y="4040659"/>
            <a:ext cx="1587843" cy="6674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Login</a:t>
            </a:r>
            <a:endParaRPr lang="he-IL" dirty="0">
              <a:solidFill>
                <a:schemeClr val="tx1"/>
              </a:solidFill>
            </a:endParaRPr>
          </a:p>
        </p:txBody>
      </p:sp>
      <p:sp>
        <p:nvSpPr>
          <p:cNvPr id="19" name="אליפסה 18">
            <a:extLst>
              <a:ext uri="{FF2B5EF4-FFF2-40B4-BE49-F238E27FC236}">
                <a16:creationId xmlns:a16="http://schemas.microsoft.com/office/drawing/2014/main" id="{756A7C74-965D-F829-0E09-0505EBAD7EB3}"/>
              </a:ext>
            </a:extLst>
          </p:cNvPr>
          <p:cNvSpPr/>
          <p:nvPr/>
        </p:nvSpPr>
        <p:spPr>
          <a:xfrm>
            <a:off x="2419865" y="1843089"/>
            <a:ext cx="1699054" cy="718880"/>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Register</a:t>
            </a:r>
            <a:endParaRPr lang="he-IL" dirty="0">
              <a:solidFill>
                <a:schemeClr val="tx1"/>
              </a:solidFill>
            </a:endParaRPr>
          </a:p>
        </p:txBody>
      </p:sp>
      <p:cxnSp>
        <p:nvCxnSpPr>
          <p:cNvPr id="21" name="מחבר ישר 20">
            <a:extLst>
              <a:ext uri="{FF2B5EF4-FFF2-40B4-BE49-F238E27FC236}">
                <a16:creationId xmlns:a16="http://schemas.microsoft.com/office/drawing/2014/main" id="{0E11F96F-10A3-1437-6253-D6F2EBB40108}"/>
              </a:ext>
            </a:extLst>
          </p:cNvPr>
          <p:cNvCxnSpPr/>
          <p:nvPr/>
        </p:nvCxnSpPr>
        <p:spPr>
          <a:xfrm flipV="1">
            <a:off x="2675238" y="2434281"/>
            <a:ext cx="321276" cy="383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מחבר ישר 22">
            <a:extLst>
              <a:ext uri="{FF2B5EF4-FFF2-40B4-BE49-F238E27FC236}">
                <a16:creationId xmlns:a16="http://schemas.microsoft.com/office/drawing/2014/main" id="{03F6849E-3302-6ACA-CAD5-62F45EF6ACF7}"/>
              </a:ext>
            </a:extLst>
          </p:cNvPr>
          <p:cNvCxnSpPr>
            <a:cxnSpLocks/>
          </p:cNvCxnSpPr>
          <p:nvPr/>
        </p:nvCxnSpPr>
        <p:spPr>
          <a:xfrm flipH="1">
            <a:off x="7933038" y="4578178"/>
            <a:ext cx="586946" cy="580768"/>
          </a:xfrm>
          <a:prstGeom prst="line">
            <a:avLst/>
          </a:prstGeom>
        </p:spPr>
        <p:style>
          <a:lnRef idx="1">
            <a:schemeClr val="accent1"/>
          </a:lnRef>
          <a:fillRef idx="0">
            <a:schemeClr val="accent1"/>
          </a:fillRef>
          <a:effectRef idx="0">
            <a:schemeClr val="accent1"/>
          </a:effectRef>
          <a:fontRef idx="minor">
            <a:schemeClr val="tx1"/>
          </a:fontRef>
        </p:style>
      </p:cxnSp>
      <p:sp>
        <p:nvSpPr>
          <p:cNvPr id="26" name="מלבן 25">
            <a:extLst>
              <a:ext uri="{FF2B5EF4-FFF2-40B4-BE49-F238E27FC236}">
                <a16:creationId xmlns:a16="http://schemas.microsoft.com/office/drawing/2014/main" id="{FB5E06D5-7F5B-3C9A-588F-26AEAF4AB754}"/>
              </a:ext>
            </a:extLst>
          </p:cNvPr>
          <p:cNvSpPr/>
          <p:nvPr/>
        </p:nvSpPr>
        <p:spPr>
          <a:xfrm>
            <a:off x="8798011" y="5003414"/>
            <a:ext cx="1369540" cy="172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accent1"/>
                </a:solidFill>
              </a:rPr>
              <a:t>Google</a:t>
            </a:r>
            <a:endParaRPr lang="en-US" sz="1050" dirty="0">
              <a:solidFill>
                <a:schemeClr val="accent1"/>
              </a:solidFill>
            </a:endParaRPr>
          </a:p>
        </p:txBody>
      </p:sp>
      <p:sp>
        <p:nvSpPr>
          <p:cNvPr id="27" name="מלבן 26">
            <a:extLst>
              <a:ext uri="{FF2B5EF4-FFF2-40B4-BE49-F238E27FC236}">
                <a16:creationId xmlns:a16="http://schemas.microsoft.com/office/drawing/2014/main" id="{0A09B0E2-02B0-DB96-605C-01D6C3968A8F}"/>
              </a:ext>
            </a:extLst>
          </p:cNvPr>
          <p:cNvSpPr/>
          <p:nvPr/>
        </p:nvSpPr>
        <p:spPr>
          <a:xfrm>
            <a:off x="10331281" y="5003414"/>
            <a:ext cx="1669190" cy="172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dirty="0">
                <a:solidFill>
                  <a:schemeClr val="accent1"/>
                </a:solidFill>
              </a:rPr>
              <a:t>GitHub</a:t>
            </a:r>
            <a:endParaRPr lang="en-US" sz="1050" dirty="0">
              <a:solidFill>
                <a:schemeClr val="accent1"/>
              </a:solidFill>
            </a:endParaRPr>
          </a:p>
        </p:txBody>
      </p:sp>
      <p:cxnSp>
        <p:nvCxnSpPr>
          <p:cNvPr id="29" name="מחבר ישר 28">
            <a:extLst>
              <a:ext uri="{FF2B5EF4-FFF2-40B4-BE49-F238E27FC236}">
                <a16:creationId xmlns:a16="http://schemas.microsoft.com/office/drawing/2014/main" id="{F98DCEE4-31A4-C0E2-78B3-787BA7D5A2E1}"/>
              </a:ext>
            </a:extLst>
          </p:cNvPr>
          <p:cNvCxnSpPr>
            <a:cxnSpLocks/>
          </p:cNvCxnSpPr>
          <p:nvPr/>
        </p:nvCxnSpPr>
        <p:spPr>
          <a:xfrm>
            <a:off x="9533238" y="4485503"/>
            <a:ext cx="1214048" cy="586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מחבר ישר 29">
            <a:extLst>
              <a:ext uri="{FF2B5EF4-FFF2-40B4-BE49-F238E27FC236}">
                <a16:creationId xmlns:a16="http://schemas.microsoft.com/office/drawing/2014/main" id="{BCBA787E-5E2B-1BB1-38E2-FC8F29667386}"/>
              </a:ext>
            </a:extLst>
          </p:cNvPr>
          <p:cNvCxnSpPr>
            <a:cxnSpLocks/>
          </p:cNvCxnSpPr>
          <p:nvPr/>
        </p:nvCxnSpPr>
        <p:spPr>
          <a:xfrm>
            <a:off x="8890686" y="4578178"/>
            <a:ext cx="327455" cy="580768"/>
          </a:xfrm>
          <a:prstGeom prst="line">
            <a:avLst/>
          </a:prstGeom>
        </p:spPr>
        <p:style>
          <a:lnRef idx="1">
            <a:schemeClr val="accent1"/>
          </a:lnRef>
          <a:fillRef idx="0">
            <a:schemeClr val="accent1"/>
          </a:fillRef>
          <a:effectRef idx="0">
            <a:schemeClr val="accent1"/>
          </a:effectRef>
          <a:fontRef idx="minor">
            <a:schemeClr val="tx1"/>
          </a:fontRef>
        </p:style>
      </p:cxnSp>
      <p:sp>
        <p:nvSpPr>
          <p:cNvPr id="38" name="מלבן 37">
            <a:extLst>
              <a:ext uri="{FF2B5EF4-FFF2-40B4-BE49-F238E27FC236}">
                <a16:creationId xmlns:a16="http://schemas.microsoft.com/office/drawing/2014/main" id="{CBA87632-11BE-6E51-5CF1-50869496E6F8}"/>
              </a:ext>
            </a:extLst>
          </p:cNvPr>
          <p:cNvSpPr/>
          <p:nvPr/>
        </p:nvSpPr>
        <p:spPr>
          <a:xfrm>
            <a:off x="1023034" y="4948479"/>
            <a:ext cx="2782847" cy="172685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he-IL" sz="1400" dirty="0">
                <a:solidFill>
                  <a:schemeClr val="tx1"/>
                </a:solidFill>
              </a:rPr>
              <a:t>ברירת מחדל בהרשמה המשתמש מקבל הרשאה של </a:t>
            </a:r>
            <a:r>
              <a:rPr lang="en-US" sz="1400" dirty="0">
                <a:solidFill>
                  <a:schemeClr val="tx1"/>
                </a:solidFill>
              </a:rPr>
              <a:t>user-</a:t>
            </a:r>
          </a:p>
          <a:p>
            <a:pPr algn="ctr"/>
            <a:r>
              <a:rPr lang="he-IL" sz="1400" dirty="0">
                <a:solidFill>
                  <a:schemeClr val="tx1"/>
                </a:solidFill>
              </a:rPr>
              <a:t>לאחר מכן המנהל משנה לו את הרשאת גישה לפי תפקידו..</a:t>
            </a:r>
            <a:endParaRPr lang="en-US" sz="1400" dirty="0">
              <a:solidFill>
                <a:schemeClr val="tx1"/>
              </a:solidFill>
            </a:endParaRPr>
          </a:p>
        </p:txBody>
      </p:sp>
    </p:spTree>
    <p:extLst>
      <p:ext uri="{BB962C8B-B14F-4D97-AF65-F5344CB8AC3E}">
        <p14:creationId xmlns:p14="http://schemas.microsoft.com/office/powerpoint/2010/main" val="3647521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156f84eaec_2_0"/>
          <p:cNvSpPr txBox="1">
            <a:spLocks noGrp="1"/>
          </p:cNvSpPr>
          <p:nvPr>
            <p:ph type="title"/>
          </p:nvPr>
        </p:nvSpPr>
        <p:spPr>
          <a:xfrm>
            <a:off x="1737725" y="701145"/>
            <a:ext cx="9603300" cy="5009400"/>
          </a:xfrm>
          <a:prstGeom prst="rect">
            <a:avLst/>
          </a:prstGeom>
        </p:spPr>
        <p:txBody>
          <a:bodyPr spcFirstLastPara="1" wrap="square" lIns="91425" tIns="45700" rIns="91425" bIns="45700" anchor="t" anchorCtr="0">
            <a:normAutofit/>
          </a:bodyPr>
          <a:lstStyle/>
          <a:p>
            <a:pPr>
              <a:spcBef>
                <a:spcPts val="0"/>
              </a:spcBef>
            </a:pPr>
            <a:r>
              <a:rPr kumimoji="0" lang="he-IL" sz="4400" b="0" i="0" u="none" strike="noStrike" kern="1200" cap="none" spc="0" normalizeH="0" baseline="0" noProof="0" dirty="0">
                <a:ln>
                  <a:noFill/>
                </a:ln>
                <a:solidFill>
                  <a:srgbClr val="DD1380"/>
                </a:solidFill>
                <a:effectLst/>
                <a:uLnTx/>
                <a:uFillTx/>
                <a:latin typeface="Aptos Display" panose="02110004020202020204"/>
                <a:ea typeface="+mj-ea"/>
                <a:cs typeface="Arial" panose="020B0604020202020204" pitchFamily="34" charset="0"/>
              </a:rPr>
              <a:t>            שלב  4: ביצוע ופיתוח</a:t>
            </a:r>
            <a:br>
              <a:rPr kumimoji="0" lang="en-US" sz="4400" b="0" i="0" u="none" strike="noStrike" kern="1200" cap="none" spc="0" normalizeH="0" baseline="0" noProof="0" dirty="0">
                <a:ln>
                  <a:noFill/>
                </a:ln>
                <a:solidFill>
                  <a:srgbClr val="DD1380"/>
                </a:solidFill>
                <a:effectLst/>
                <a:uLnTx/>
                <a:uFillTx/>
                <a:latin typeface="Aptos Display" panose="02110004020202020204"/>
                <a:ea typeface="+mj-ea"/>
                <a:cs typeface="Arial" panose="020B0604020202020204" pitchFamily="34" charset="0"/>
              </a:rPr>
            </a:br>
            <a:r>
              <a:rPr kumimoji="0" lang="he-IL" sz="4400" b="0" i="0" u="none" strike="noStrike" kern="1200" cap="none" spc="0" normalizeH="0" baseline="0" noProof="0" dirty="0">
                <a:ln>
                  <a:noFill/>
                </a:ln>
                <a:solidFill>
                  <a:srgbClr val="DD1380"/>
                </a:solidFill>
                <a:effectLst/>
                <a:uLnTx/>
                <a:uFillTx/>
                <a:latin typeface="Aptos Display" panose="02110004020202020204"/>
                <a:ea typeface="+mj-ea"/>
                <a:cs typeface="Arial" panose="020B0604020202020204" pitchFamily="34" charset="0"/>
              </a:rPr>
              <a:t> </a:t>
            </a:r>
            <a:r>
              <a:rPr lang="iw-IL" sz="2000" dirty="0">
                <a:solidFill>
                  <a:srgbClr val="000000"/>
                </a:solidFill>
                <a:latin typeface="Arial"/>
                <a:ea typeface="Arial"/>
                <a:cs typeface="Arial"/>
                <a:sym typeface="Arial"/>
              </a:rPr>
              <a:t>במהלך הפיתוח פיתחתי באזורים שונים בכל רחבי האפליקציה, בשל כך הטכנולוגיות והביצועים </a:t>
            </a:r>
            <a:r>
              <a:rPr lang="he-IL" sz="2000" dirty="0">
                <a:solidFill>
                  <a:srgbClr val="000000"/>
                </a:solidFill>
                <a:latin typeface="Arial"/>
                <a:ea typeface="Arial"/>
                <a:cs typeface="Arial"/>
                <a:sym typeface="Arial"/>
              </a:rPr>
              <a:t>  </a:t>
            </a:r>
            <a:r>
              <a:rPr lang="iw-IL" sz="2000" dirty="0">
                <a:solidFill>
                  <a:srgbClr val="000000"/>
                </a:solidFill>
                <a:latin typeface="Arial"/>
                <a:ea typeface="Arial"/>
                <a:cs typeface="Arial"/>
                <a:sym typeface="Arial"/>
              </a:rPr>
              <a:t>שאפרט להלן הינן מגוונות הן מבחינת סוגיהן והן מבחינת רמתן:</a:t>
            </a:r>
            <a:br>
              <a:rPr lang="en-US" sz="2000" dirty="0">
                <a:solidFill>
                  <a:srgbClr val="000000"/>
                </a:solidFill>
                <a:latin typeface="Arial"/>
                <a:ea typeface="Arial"/>
                <a:cs typeface="Arial"/>
                <a:sym typeface="Arial"/>
              </a:rPr>
            </a:br>
            <a:br>
              <a:rPr lang="he-IL" sz="2000" dirty="0">
                <a:solidFill>
                  <a:srgbClr val="000000"/>
                </a:solidFill>
                <a:latin typeface="Arial"/>
                <a:ea typeface="Arial"/>
                <a:cs typeface="Arial"/>
                <a:sym typeface="Arial"/>
              </a:rPr>
            </a:br>
            <a:br>
              <a:rPr lang="he-IL" sz="1200" dirty="0">
                <a:solidFill>
                  <a:srgbClr val="000000"/>
                </a:solidFill>
                <a:latin typeface="Arial"/>
                <a:ea typeface="Arial"/>
                <a:cs typeface="Arial"/>
                <a:sym typeface="Arial"/>
              </a:rPr>
            </a:br>
            <a:endParaRPr sz="1900" dirty="0">
              <a:latin typeface="Assistant"/>
              <a:ea typeface="Assistant"/>
              <a:cs typeface="Assistant"/>
              <a:sym typeface="Assistant"/>
            </a:endParaRPr>
          </a:p>
        </p:txBody>
      </p:sp>
    </p:spTree>
    <p:extLst>
      <p:ext uri="{BB962C8B-B14F-4D97-AF65-F5344CB8AC3E}">
        <p14:creationId xmlns:p14="http://schemas.microsoft.com/office/powerpoint/2010/main" val="2237966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g2156f84eaec_2_0"/>
          <p:cNvSpPr txBox="1">
            <a:spLocks noGrp="1"/>
          </p:cNvSpPr>
          <p:nvPr>
            <p:ph type="title"/>
          </p:nvPr>
        </p:nvSpPr>
        <p:spPr>
          <a:xfrm>
            <a:off x="2272818" y="240558"/>
            <a:ext cx="9603300" cy="5009400"/>
          </a:xfrm>
          <a:prstGeom prst="rect">
            <a:avLst/>
          </a:prstGeom>
        </p:spPr>
        <p:txBody>
          <a:bodyPr spcFirstLastPara="1" wrap="square" lIns="91425" tIns="45700" rIns="91425" bIns="45700" anchor="t" anchorCtr="0">
            <a:normAutofit fontScale="90000"/>
          </a:bodyPr>
          <a:lstStyle/>
          <a:p>
            <a:pPr marL="0" lvl="0" indent="0" algn="r" rtl="1">
              <a:spcBef>
                <a:spcPts val="0"/>
              </a:spcBef>
              <a:spcAft>
                <a:spcPts val="0"/>
              </a:spcAft>
              <a:buNone/>
            </a:pPr>
            <a:r>
              <a:rPr lang="en-US" sz="3100" b="1" dirty="0">
                <a:latin typeface="Assistant"/>
                <a:ea typeface="Assistant"/>
                <a:cs typeface="Assistant"/>
                <a:sym typeface="Assistant"/>
              </a:rPr>
              <a:t>User-Service                      </a:t>
            </a:r>
            <a:br>
              <a:rPr lang="en-US" sz="3100" b="1" dirty="0">
                <a:latin typeface="Assistant"/>
                <a:ea typeface="Assistant"/>
                <a:cs typeface="Assistant"/>
                <a:sym typeface="Assistant"/>
              </a:rPr>
            </a:br>
            <a:br>
              <a:rPr lang="en-US" sz="1900" dirty="0">
                <a:latin typeface="Assistant"/>
                <a:ea typeface="Assistant"/>
                <a:cs typeface="Assistant"/>
                <a:sym typeface="Assistant"/>
              </a:rPr>
            </a:br>
            <a:r>
              <a:rPr lang="iw-IL" sz="1900" dirty="0">
                <a:latin typeface="Assistant"/>
                <a:ea typeface="Assistant"/>
                <a:cs typeface="Assistant"/>
                <a:sym typeface="Assistant"/>
              </a:rPr>
              <a:t>הצוות שלי היה אחראי על אימות </a:t>
            </a:r>
            <a:r>
              <a:rPr lang="he-IL" sz="1900" dirty="0">
                <a:latin typeface="Assistant"/>
                <a:ea typeface="Assistant"/>
                <a:cs typeface="Assistant"/>
                <a:sym typeface="Assistant"/>
              </a:rPr>
              <a:t>ו</a:t>
            </a:r>
            <a:r>
              <a:rPr lang="iw-IL" sz="1900" dirty="0">
                <a:latin typeface="Assistant"/>
                <a:ea typeface="Assistant"/>
                <a:cs typeface="Assistant"/>
                <a:sym typeface="Assistant"/>
              </a:rPr>
              <a:t>הרשאות המשתמש למערכת , איפשרנו אימות דרך google,github</a:t>
            </a:r>
            <a:endParaRPr sz="1900" dirty="0">
              <a:latin typeface="Assistant"/>
              <a:ea typeface="Assistant"/>
              <a:cs typeface="Assistant"/>
              <a:sym typeface="Assistant"/>
            </a:endParaRPr>
          </a:p>
          <a:p>
            <a:pPr marL="0" lvl="0" indent="0" algn="r" rtl="1">
              <a:spcBef>
                <a:spcPts val="0"/>
              </a:spcBef>
              <a:spcAft>
                <a:spcPts val="0"/>
              </a:spcAft>
              <a:buNone/>
            </a:pPr>
            <a:r>
              <a:rPr lang="iw-IL" sz="1900" dirty="0">
                <a:latin typeface="Assistant"/>
                <a:ea typeface="Assistant"/>
                <a:cs typeface="Assistant"/>
                <a:sym typeface="Assistant"/>
              </a:rPr>
              <a:t> דרך האתר שלנו, והרשמה לאתר.</a:t>
            </a:r>
            <a:endParaRPr sz="1900" dirty="0">
              <a:latin typeface="Assistant"/>
              <a:ea typeface="Assistant"/>
              <a:cs typeface="Assistant"/>
              <a:sym typeface="Assistant"/>
            </a:endParaRPr>
          </a:p>
          <a:p>
            <a:pPr marL="0" lvl="0" indent="0" algn="r" rtl="1">
              <a:spcBef>
                <a:spcPts val="0"/>
              </a:spcBef>
              <a:spcAft>
                <a:spcPts val="0"/>
              </a:spcAft>
              <a:buNone/>
            </a:pPr>
            <a:r>
              <a:rPr lang="iw-IL" sz="1900" dirty="0">
                <a:latin typeface="Assistant"/>
                <a:ea typeface="Assistant"/>
                <a:cs typeface="Assistant"/>
                <a:sym typeface="Assistant"/>
              </a:rPr>
              <a:t>לאחר אימות המשתמש החזרנו לצד לקוח </a:t>
            </a:r>
            <a:r>
              <a:rPr lang="he-IL" sz="1900" dirty="0">
                <a:latin typeface="Assistant"/>
                <a:ea typeface="Assistant"/>
                <a:cs typeface="Assistant"/>
                <a:sym typeface="Assistant"/>
              </a:rPr>
              <a:t> </a:t>
            </a:r>
            <a:r>
              <a:rPr lang="iw-IL" sz="1900" dirty="0">
                <a:latin typeface="Assistant"/>
                <a:ea typeface="Assistant"/>
                <a:cs typeface="Assistant"/>
                <a:sym typeface="Assistant"/>
              </a:rPr>
              <a:t>JWT Token שהכיל את רמת ההרשאה המתאימה למשתמש הנוכחי לאחר שזיהנו אותו</a:t>
            </a:r>
            <a:endParaRPr sz="1900" dirty="0">
              <a:latin typeface="Assistant"/>
              <a:ea typeface="Assistant"/>
              <a:cs typeface="Assistant"/>
              <a:sym typeface="Assistant"/>
            </a:endParaRPr>
          </a:p>
          <a:p>
            <a:pPr marL="0" lvl="0" indent="0" algn="r" rtl="1">
              <a:spcBef>
                <a:spcPts val="0"/>
              </a:spcBef>
              <a:spcAft>
                <a:spcPts val="0"/>
              </a:spcAft>
              <a:buNone/>
            </a:pPr>
            <a:r>
              <a:rPr lang="iw-IL" sz="1900" dirty="0">
                <a:latin typeface="Assistant"/>
                <a:ea typeface="Assistant"/>
                <a:cs typeface="Assistant"/>
                <a:sym typeface="Assistant"/>
              </a:rPr>
              <a:t>כמו כן אפשרנו למנהל להגדיר הרשאות למשתמשים ובאופן דיפולטיבי קיבל משתמש שנכנס לאתר שלנו את ההרשאה הנמוכה ביותר,</a:t>
            </a:r>
            <a:r>
              <a:rPr lang="he-IL" sz="1900" dirty="0">
                <a:latin typeface="Assistant"/>
                <a:ea typeface="Assistant"/>
                <a:cs typeface="Assistant"/>
                <a:sym typeface="Assistant"/>
              </a:rPr>
              <a:t>- </a:t>
            </a:r>
            <a:r>
              <a:rPr lang="en-US" sz="1900" dirty="0">
                <a:latin typeface="Assistant"/>
                <a:ea typeface="Assistant"/>
                <a:cs typeface="Assistant"/>
                <a:sym typeface="Assistant"/>
              </a:rPr>
              <a:t> user</a:t>
            </a:r>
            <a:r>
              <a:rPr lang="iw-IL" sz="1900" dirty="0">
                <a:latin typeface="Assistant"/>
                <a:ea typeface="Assistant"/>
                <a:cs typeface="Assistant"/>
                <a:sym typeface="Assistant"/>
              </a:rPr>
              <a:t> המאפשרת חשיפה לפרסומות בלבד!</a:t>
            </a:r>
            <a:endParaRPr sz="1900" dirty="0">
              <a:latin typeface="Assistant"/>
              <a:ea typeface="Assistant"/>
              <a:cs typeface="Assistant"/>
              <a:sym typeface="Assistant"/>
            </a:endParaRPr>
          </a:p>
          <a:p>
            <a:pPr marL="0" lvl="0" indent="0" algn="r" rtl="1">
              <a:spcBef>
                <a:spcPts val="0"/>
              </a:spcBef>
              <a:spcAft>
                <a:spcPts val="0"/>
              </a:spcAft>
              <a:buNone/>
            </a:pPr>
            <a:br>
              <a:rPr lang="he-IL" sz="1900" dirty="0">
                <a:latin typeface="Assistant"/>
                <a:ea typeface="Assistant"/>
                <a:cs typeface="Assistant"/>
                <a:sym typeface="Assistant"/>
              </a:rPr>
            </a:br>
            <a:r>
              <a:rPr lang="he-IL" sz="1900" dirty="0">
                <a:latin typeface="Assistant"/>
                <a:ea typeface="Assistant"/>
                <a:cs typeface="Assistant"/>
                <a:sym typeface="Assistant"/>
              </a:rPr>
              <a:t>ה</a:t>
            </a:r>
            <a:r>
              <a:rPr lang="en-US" sz="1900" dirty="0">
                <a:latin typeface="Assistant"/>
                <a:ea typeface="Assistant"/>
                <a:cs typeface="Assistant"/>
                <a:sym typeface="Assistant"/>
              </a:rPr>
              <a:t>user-service-</a:t>
            </a:r>
            <a:br>
              <a:rPr lang="he-IL" sz="1900" dirty="0">
                <a:latin typeface="Assistant"/>
                <a:ea typeface="Assistant"/>
                <a:cs typeface="Assistant"/>
                <a:sym typeface="Assistant"/>
              </a:rPr>
            </a:br>
            <a:r>
              <a:rPr lang="he-IL" sz="1900" dirty="0">
                <a:latin typeface="Assistant"/>
                <a:ea typeface="Assistant"/>
                <a:cs typeface="Assistant"/>
                <a:sym typeface="Assistant"/>
              </a:rPr>
              <a:t>הינו </a:t>
            </a:r>
            <a:r>
              <a:rPr lang="en-US" sz="1900" dirty="0">
                <a:latin typeface="Assistant"/>
                <a:ea typeface="Assistant"/>
                <a:cs typeface="Assistant"/>
                <a:sym typeface="Assistant"/>
              </a:rPr>
              <a:t>Micro-service </a:t>
            </a:r>
            <a:r>
              <a:rPr lang="he-IL" sz="1900" dirty="0">
                <a:latin typeface="Assistant"/>
                <a:ea typeface="Assistant"/>
                <a:cs typeface="Assistant"/>
                <a:sym typeface="Assistant"/>
              </a:rPr>
              <a:t> שחושף </a:t>
            </a:r>
            <a:r>
              <a:rPr lang="en-US" sz="1900" dirty="0">
                <a:latin typeface="Assistant"/>
                <a:ea typeface="Assistant"/>
                <a:cs typeface="Assistant"/>
                <a:sym typeface="Assistant"/>
              </a:rPr>
              <a:t> APIs </a:t>
            </a:r>
            <a:r>
              <a:rPr lang="he-IL" sz="1900" dirty="0">
                <a:latin typeface="Assistant"/>
                <a:ea typeface="Assistant"/>
                <a:cs typeface="Assistant"/>
                <a:sym typeface="Assistant"/>
              </a:rPr>
              <a:t>שמטפלים </a:t>
            </a:r>
            <a:r>
              <a:rPr lang="he-IL" sz="1900" dirty="0" err="1">
                <a:latin typeface="Assistant"/>
                <a:ea typeface="Assistant"/>
                <a:cs typeface="Assistant"/>
                <a:sym typeface="Assistant"/>
              </a:rPr>
              <a:t>ביישות</a:t>
            </a:r>
            <a:r>
              <a:rPr lang="he-IL" sz="1900" dirty="0">
                <a:latin typeface="Assistant"/>
                <a:ea typeface="Assistant"/>
                <a:cs typeface="Assistant"/>
                <a:sym typeface="Assistant"/>
              </a:rPr>
              <a:t> </a:t>
            </a:r>
            <a:r>
              <a:rPr lang="en-US" sz="1900" dirty="0">
                <a:latin typeface="Assistant"/>
                <a:ea typeface="Assistant"/>
                <a:cs typeface="Assistant"/>
                <a:sym typeface="Assistant"/>
              </a:rPr>
              <a:t>User :</a:t>
            </a:r>
            <a:br>
              <a:rPr lang="he-IL" sz="1900" dirty="0">
                <a:latin typeface="Assistant"/>
                <a:ea typeface="Assistant"/>
                <a:cs typeface="Assistant"/>
                <a:sym typeface="Assistant"/>
              </a:rPr>
            </a:br>
            <a:r>
              <a:rPr lang="he-IL" sz="1900" dirty="0" err="1">
                <a:latin typeface="Assistant"/>
                <a:ea typeface="Assistant"/>
                <a:cs typeface="Assistant"/>
                <a:sym typeface="Assistant"/>
              </a:rPr>
              <a:t>הסרביס</a:t>
            </a:r>
            <a:r>
              <a:rPr lang="he-IL" sz="1900" dirty="0">
                <a:latin typeface="Assistant"/>
                <a:ea typeface="Assistant"/>
                <a:cs typeface="Assistant"/>
                <a:sym typeface="Assistant"/>
              </a:rPr>
              <a:t> מכיל את הפונקציונליות הבסיסית עבור המשתמש והם כוללות:</a:t>
            </a:r>
            <a:br>
              <a:rPr lang="he-IL" sz="1900" dirty="0">
                <a:latin typeface="Assistant"/>
                <a:ea typeface="Assistant"/>
                <a:cs typeface="Assistant"/>
                <a:sym typeface="Assistant"/>
              </a:rPr>
            </a:br>
            <a:br>
              <a:rPr lang="he-IL" sz="1900" dirty="0">
                <a:latin typeface="Assistant"/>
                <a:ea typeface="Assistant"/>
                <a:cs typeface="Assistant"/>
                <a:sym typeface="Assistant"/>
              </a:rPr>
            </a:br>
            <a:r>
              <a:rPr lang="he-IL" sz="1900" dirty="0">
                <a:latin typeface="Assistant"/>
                <a:ea typeface="Assistant"/>
                <a:cs typeface="Assistant"/>
                <a:sym typeface="Assistant"/>
              </a:rPr>
              <a:t>1. הרשמה</a:t>
            </a:r>
            <a:br>
              <a:rPr lang="he-IL" sz="1900" dirty="0">
                <a:latin typeface="Assistant"/>
                <a:ea typeface="Assistant"/>
                <a:cs typeface="Assistant"/>
                <a:sym typeface="Assistant"/>
              </a:rPr>
            </a:br>
            <a:r>
              <a:rPr lang="he-IL" sz="1900" dirty="0">
                <a:latin typeface="Assistant"/>
                <a:ea typeface="Assistant"/>
                <a:cs typeface="Assistant"/>
                <a:sym typeface="Assistant"/>
              </a:rPr>
              <a:t>2. התחברות – *  דרך האתר שלנו עם אימות של </a:t>
            </a:r>
            <a:r>
              <a:rPr lang="en-US" sz="1900" dirty="0">
                <a:latin typeface="Assistant"/>
                <a:ea typeface="Assistant"/>
                <a:cs typeface="Assistant"/>
                <a:sym typeface="Assistant"/>
              </a:rPr>
              <a:t>JWT</a:t>
            </a:r>
            <a:r>
              <a:rPr lang="he-IL" sz="1900" dirty="0">
                <a:latin typeface="Assistant"/>
                <a:ea typeface="Assistant"/>
                <a:cs typeface="Assistant"/>
                <a:sym typeface="Assistant"/>
              </a:rPr>
              <a:t> </a:t>
            </a:r>
            <a:r>
              <a:rPr lang="en-US" sz="1900" dirty="0">
                <a:latin typeface="Assistant"/>
                <a:ea typeface="Assistant"/>
                <a:cs typeface="Assistant"/>
                <a:sym typeface="Assistant"/>
              </a:rPr>
              <a:t>Token</a:t>
            </a:r>
            <a:br>
              <a:rPr lang="en-US" sz="1900" dirty="0">
                <a:latin typeface="Assistant"/>
                <a:ea typeface="Assistant"/>
                <a:cs typeface="Assistant"/>
                <a:sym typeface="Assistant"/>
              </a:rPr>
            </a:br>
            <a:r>
              <a:rPr lang="he-IL" sz="1900" dirty="0">
                <a:latin typeface="Assistant"/>
                <a:ea typeface="Assistant"/>
                <a:cs typeface="Assistant"/>
                <a:sym typeface="Assistant"/>
              </a:rPr>
              <a:t>                           * באמצעות </a:t>
            </a:r>
            <a:r>
              <a:rPr lang="en-US" sz="1900" dirty="0">
                <a:latin typeface="Assistant"/>
                <a:ea typeface="Assistant"/>
                <a:cs typeface="Assistant"/>
                <a:sym typeface="Assistant"/>
              </a:rPr>
              <a:t>Google</a:t>
            </a:r>
            <a:br>
              <a:rPr lang="en-US" sz="1900" dirty="0">
                <a:latin typeface="Assistant"/>
                <a:ea typeface="Assistant"/>
                <a:cs typeface="Assistant"/>
                <a:sym typeface="Assistant"/>
              </a:rPr>
            </a:br>
            <a:r>
              <a:rPr lang="en-US" sz="1900" dirty="0">
                <a:latin typeface="Assistant"/>
                <a:ea typeface="Assistant"/>
                <a:cs typeface="Assistant"/>
                <a:sym typeface="Assistant"/>
              </a:rPr>
              <a:t>       </a:t>
            </a:r>
            <a:r>
              <a:rPr lang="he-IL" sz="1900" dirty="0">
                <a:latin typeface="Assistant"/>
                <a:ea typeface="Assistant"/>
                <a:cs typeface="Assistant"/>
                <a:sym typeface="Assistant"/>
              </a:rPr>
              <a:t>                   * באמצעות </a:t>
            </a:r>
            <a:r>
              <a:rPr lang="en-US" sz="1900" dirty="0">
                <a:latin typeface="Assistant"/>
                <a:ea typeface="Assistant"/>
                <a:cs typeface="Assistant"/>
                <a:sym typeface="Assistant"/>
              </a:rPr>
              <a:t>GitHub</a:t>
            </a:r>
            <a:br>
              <a:rPr lang="en-US" sz="1900" dirty="0">
                <a:latin typeface="Assistant"/>
                <a:ea typeface="Assistant"/>
                <a:cs typeface="Assistant"/>
                <a:sym typeface="Assistant"/>
              </a:rPr>
            </a:br>
            <a:r>
              <a:rPr lang="en-US" sz="1900" dirty="0">
                <a:latin typeface="Assistant"/>
                <a:ea typeface="Assistant"/>
                <a:cs typeface="Assistant"/>
                <a:sym typeface="Assistant"/>
              </a:rPr>
              <a:t>3</a:t>
            </a:r>
            <a:r>
              <a:rPr lang="he-IL" sz="1900" dirty="0">
                <a:latin typeface="Assistant"/>
                <a:ea typeface="Assistant"/>
                <a:cs typeface="Assistant"/>
                <a:sym typeface="Assistant"/>
              </a:rPr>
              <a:t>. ממשק לטיפול בהרשאות עבור המשתמש </a:t>
            </a:r>
            <a:r>
              <a:rPr lang="he-IL" sz="1900" dirty="0" err="1">
                <a:latin typeface="Assistant"/>
                <a:ea typeface="Assistant"/>
                <a:cs typeface="Assistant"/>
                <a:sym typeface="Assistant"/>
              </a:rPr>
              <a:t>שמונהל</a:t>
            </a:r>
            <a:r>
              <a:rPr lang="he-IL" sz="1900" dirty="0">
                <a:latin typeface="Assistant"/>
                <a:ea typeface="Assistant"/>
                <a:cs typeface="Assistant"/>
                <a:sym typeface="Assistant"/>
              </a:rPr>
              <a:t> ע"י מנהל המערכת .</a:t>
            </a:r>
            <a:br>
              <a:rPr lang="he-IL" sz="1900" dirty="0">
                <a:latin typeface="Assistant"/>
                <a:ea typeface="Assistant"/>
                <a:cs typeface="Assistant"/>
                <a:sym typeface="Assistant"/>
              </a:rPr>
            </a:br>
            <a:br>
              <a:rPr lang="he-IL" sz="1900" dirty="0">
                <a:latin typeface="Assistant"/>
                <a:ea typeface="Assistant"/>
                <a:cs typeface="Assistant"/>
                <a:sym typeface="Assistant"/>
              </a:rPr>
            </a:br>
            <a:r>
              <a:rPr lang="he-IL" sz="1900" dirty="0">
                <a:latin typeface="Assistant"/>
                <a:ea typeface="Assistant"/>
                <a:cs typeface="Assistant"/>
                <a:sym typeface="Assistant"/>
              </a:rPr>
              <a:t>ה-</a:t>
            </a:r>
            <a:r>
              <a:rPr lang="en-US" sz="1900" dirty="0">
                <a:latin typeface="Assistant"/>
                <a:ea typeface="Assistant"/>
                <a:cs typeface="Assistant"/>
                <a:sym typeface="Assistant"/>
              </a:rPr>
              <a:t>user-service </a:t>
            </a:r>
            <a:r>
              <a:rPr lang="he-IL" sz="1900" dirty="0">
                <a:latin typeface="Assistant"/>
                <a:ea typeface="Assistant"/>
                <a:cs typeface="Assistant"/>
                <a:sym typeface="Assistant"/>
              </a:rPr>
              <a:t> מנוהל בצורה של שכבות</a:t>
            </a:r>
            <a:br>
              <a:rPr lang="he-IL" sz="1900" dirty="0">
                <a:latin typeface="Assistant"/>
                <a:ea typeface="Assistant"/>
                <a:cs typeface="Assistant"/>
                <a:sym typeface="Assistant"/>
              </a:rPr>
            </a:br>
            <a:r>
              <a:rPr lang="he-IL" sz="1900" dirty="0">
                <a:latin typeface="Assistant"/>
                <a:ea typeface="Assistant"/>
                <a:cs typeface="Assistant"/>
                <a:sym typeface="Assistant"/>
              </a:rPr>
              <a:t>הקובץ </a:t>
            </a:r>
            <a:r>
              <a:rPr lang="en-US" sz="1900" dirty="0" err="1">
                <a:latin typeface="Assistant"/>
                <a:ea typeface="Assistant"/>
                <a:cs typeface="Assistant"/>
                <a:sym typeface="Assistant"/>
              </a:rPr>
              <a:t>application.yml</a:t>
            </a:r>
            <a:r>
              <a:rPr lang="en-US" sz="1900" dirty="0">
                <a:latin typeface="Assistant"/>
                <a:ea typeface="Assistant"/>
                <a:cs typeface="Assistant"/>
                <a:sym typeface="Assistant"/>
              </a:rPr>
              <a:t>  </a:t>
            </a:r>
            <a:r>
              <a:rPr lang="he-IL" sz="1900" dirty="0">
                <a:latin typeface="Assistant"/>
                <a:ea typeface="Assistant"/>
                <a:cs typeface="Assistant"/>
                <a:sym typeface="Assistant"/>
              </a:rPr>
              <a:t> משמש </a:t>
            </a:r>
            <a:r>
              <a:rPr lang="he-IL" sz="1900" dirty="0" err="1">
                <a:latin typeface="Assistant"/>
                <a:ea typeface="Assistant"/>
                <a:cs typeface="Assistant"/>
                <a:sym typeface="Assistant"/>
              </a:rPr>
              <a:t>עבוריינו</a:t>
            </a:r>
            <a:r>
              <a:rPr lang="he-IL" sz="1900" dirty="0">
                <a:latin typeface="Assistant"/>
                <a:ea typeface="Assistant"/>
                <a:cs typeface="Assistant"/>
                <a:sym typeface="Assistant"/>
              </a:rPr>
              <a:t> כקובץ של הניתובים בהתחברות ל</a:t>
            </a:r>
            <a:r>
              <a:rPr lang="en-US" sz="1900" dirty="0">
                <a:latin typeface="Assistant"/>
                <a:ea typeface="Assistant"/>
                <a:cs typeface="Assistant"/>
                <a:sym typeface="Assistant"/>
              </a:rPr>
              <a:t>DB-</a:t>
            </a:r>
            <a:r>
              <a:rPr lang="en-US" sz="1900" dirty="0" err="1">
                <a:latin typeface="Assistant"/>
                <a:ea typeface="Assistant"/>
                <a:cs typeface="Assistant"/>
                <a:sym typeface="Assistant"/>
              </a:rPr>
              <a:t>Conctore</a:t>
            </a:r>
            <a:r>
              <a:rPr lang="en-US" sz="1900" dirty="0">
                <a:latin typeface="Assistant"/>
                <a:ea typeface="Assistant"/>
                <a:cs typeface="Assistant"/>
                <a:sym typeface="Assistant"/>
              </a:rPr>
              <a:t> </a:t>
            </a:r>
            <a:r>
              <a:rPr lang="he-IL" sz="1900" dirty="0">
                <a:latin typeface="Assistant"/>
                <a:ea typeface="Assistant"/>
                <a:cs typeface="Assistant"/>
                <a:sym typeface="Assistant"/>
              </a:rPr>
              <a:t> ובכך מהווה חיבור ושליפה של הנתונים מתוך ה-</a:t>
            </a:r>
            <a:r>
              <a:rPr lang="en-US" sz="1900" dirty="0">
                <a:latin typeface="Assistant"/>
                <a:ea typeface="Assistant"/>
                <a:cs typeface="Assistant"/>
                <a:sym typeface="Assistant"/>
              </a:rPr>
              <a:t>DB</a:t>
            </a:r>
            <a:br>
              <a:rPr lang="he-IL" sz="1900" dirty="0">
                <a:latin typeface="Assistant"/>
                <a:ea typeface="Assistant"/>
                <a:cs typeface="Assistant"/>
                <a:sym typeface="Assistant"/>
              </a:rPr>
            </a:br>
            <a:br>
              <a:rPr lang="he-IL" sz="1900" dirty="0">
                <a:latin typeface="Assistant"/>
                <a:ea typeface="Assistant"/>
                <a:cs typeface="Assistant"/>
                <a:sym typeface="Assistant"/>
              </a:rPr>
            </a:br>
            <a:r>
              <a:rPr lang="he-IL" sz="1900" dirty="0">
                <a:latin typeface="Assistant"/>
                <a:ea typeface="Assistant"/>
                <a:cs typeface="Assistant"/>
                <a:sym typeface="Assistant"/>
              </a:rPr>
              <a:t>בעמודים הבאים מפורט יותר על כל שכבה..!</a:t>
            </a:r>
            <a:br>
              <a:rPr lang="he-IL" sz="1900" dirty="0">
                <a:latin typeface="Assistant"/>
                <a:ea typeface="Assistant"/>
                <a:cs typeface="Assistant"/>
                <a:sym typeface="Assistant"/>
              </a:rPr>
            </a:br>
            <a:endParaRPr sz="1900" dirty="0">
              <a:solidFill>
                <a:srgbClr val="DD1380"/>
              </a:solidFill>
              <a:latin typeface="Assistant"/>
              <a:ea typeface="Assistant"/>
              <a:cs typeface="Assistant"/>
              <a:sym typeface="Assistant"/>
            </a:endParaRPr>
          </a:p>
          <a:p>
            <a:pPr marL="457200" lvl="0" indent="0" algn="l" rtl="0">
              <a:spcBef>
                <a:spcPts val="0"/>
              </a:spcBef>
              <a:spcAft>
                <a:spcPts val="0"/>
              </a:spcAft>
              <a:buNone/>
            </a:pPr>
            <a:endParaRPr sz="1900" dirty="0">
              <a:latin typeface="Assistant"/>
              <a:ea typeface="Assistant"/>
              <a:cs typeface="Assistant"/>
              <a:sym typeface="Assistant"/>
            </a:endParaRPr>
          </a:p>
          <a:p>
            <a:pPr marL="457200" lvl="0" indent="0" algn="r" rtl="1">
              <a:spcBef>
                <a:spcPts val="0"/>
              </a:spcBef>
              <a:spcAft>
                <a:spcPts val="0"/>
              </a:spcAft>
              <a:buNone/>
            </a:pPr>
            <a:endParaRPr sz="1900" dirty="0">
              <a:solidFill>
                <a:srgbClr val="DD1380"/>
              </a:solidFill>
              <a:latin typeface="Assistant"/>
              <a:ea typeface="Assistant"/>
              <a:cs typeface="Assistant"/>
              <a:sym typeface="Assistant"/>
            </a:endParaRPr>
          </a:p>
          <a:p>
            <a:pPr marL="457200" lvl="0" indent="0" algn="r" rtl="1">
              <a:spcBef>
                <a:spcPts val="0"/>
              </a:spcBef>
              <a:spcAft>
                <a:spcPts val="0"/>
              </a:spcAft>
              <a:buNone/>
            </a:pPr>
            <a:endParaRPr sz="1900" dirty="0">
              <a:solidFill>
                <a:srgbClr val="DD1380"/>
              </a:solidFill>
              <a:latin typeface="Assistant"/>
              <a:ea typeface="Assistant"/>
              <a:cs typeface="Assistant"/>
              <a:sym typeface="Assistant"/>
            </a:endParaRPr>
          </a:p>
          <a:p>
            <a:pPr marL="457200" lvl="0" indent="0" algn="r" rtl="1">
              <a:spcBef>
                <a:spcPts val="0"/>
              </a:spcBef>
              <a:spcAft>
                <a:spcPts val="0"/>
              </a:spcAft>
              <a:buNone/>
            </a:pPr>
            <a:endParaRPr sz="1900" dirty="0">
              <a:solidFill>
                <a:srgbClr val="DD1380"/>
              </a:solidFill>
              <a:latin typeface="Assistant"/>
              <a:ea typeface="Assistant"/>
              <a:cs typeface="Assistant"/>
              <a:sym typeface="Assistant"/>
            </a:endParaRPr>
          </a:p>
          <a:p>
            <a:pPr marL="0" lvl="0" indent="0" algn="r" rtl="1">
              <a:spcBef>
                <a:spcPts val="0"/>
              </a:spcBef>
              <a:spcAft>
                <a:spcPts val="0"/>
              </a:spcAft>
              <a:buNone/>
            </a:pPr>
            <a:endParaRPr sz="1900" dirty="0">
              <a:latin typeface="Assistant"/>
              <a:ea typeface="Assistant"/>
              <a:cs typeface="Assistant"/>
              <a:sym typeface="Assistant"/>
            </a:endParaRPr>
          </a:p>
          <a:p>
            <a:pPr marL="0" lvl="0" indent="0" algn="r" rtl="1">
              <a:spcBef>
                <a:spcPts val="0"/>
              </a:spcBef>
              <a:spcAft>
                <a:spcPts val="0"/>
              </a:spcAft>
              <a:buNone/>
            </a:pPr>
            <a:endParaRPr sz="1900" dirty="0">
              <a:latin typeface="Assistant"/>
              <a:ea typeface="Assistant"/>
              <a:cs typeface="Assistant"/>
              <a:sym typeface="Assistant"/>
            </a:endParaRPr>
          </a:p>
          <a:p>
            <a:pPr marL="0" lvl="0" indent="0" algn="r" rtl="1">
              <a:spcBef>
                <a:spcPts val="0"/>
              </a:spcBef>
              <a:spcAft>
                <a:spcPts val="0"/>
              </a:spcAft>
              <a:buNone/>
            </a:pPr>
            <a:r>
              <a:rPr lang="iw-IL" sz="1900" dirty="0">
                <a:latin typeface="Assistant"/>
                <a:ea typeface="Assistant"/>
                <a:cs typeface="Assistant"/>
                <a:sym typeface="Assistant"/>
              </a:rPr>
              <a:t> </a:t>
            </a:r>
            <a:endParaRPr sz="1900" dirty="0">
              <a:latin typeface="Assistant"/>
              <a:ea typeface="Assistant"/>
              <a:cs typeface="Assistant"/>
              <a:sym typeface="Assistant"/>
            </a:endParaRPr>
          </a:p>
          <a:p>
            <a:pPr marL="0" lvl="0" indent="0" algn="r" rtl="1">
              <a:spcBef>
                <a:spcPts val="0"/>
              </a:spcBef>
              <a:spcAft>
                <a:spcPts val="0"/>
              </a:spcAft>
              <a:buNone/>
            </a:pPr>
            <a:endParaRPr sz="1900" dirty="0">
              <a:latin typeface="Assistant"/>
              <a:ea typeface="Assistant"/>
              <a:cs typeface="Assistant"/>
              <a:sym typeface="Assistant"/>
            </a:endParaRPr>
          </a:p>
        </p:txBody>
      </p:sp>
      <p:sp>
        <p:nvSpPr>
          <p:cNvPr id="135" name="Google Shape;135;g2156f84eaec_2_0"/>
          <p:cNvSpPr txBox="1"/>
          <p:nvPr/>
        </p:nvSpPr>
        <p:spPr>
          <a:xfrm>
            <a:off x="4318775" y="795675"/>
            <a:ext cx="4441200" cy="941100"/>
          </a:xfrm>
          <a:prstGeom prst="rect">
            <a:avLst/>
          </a:prstGeom>
          <a:noFill/>
          <a:ln>
            <a:noFill/>
          </a:ln>
        </p:spPr>
        <p:txBody>
          <a:bodyPr spcFirstLastPara="1" wrap="square" lIns="91425" tIns="91425" rIns="91425" bIns="91425" anchor="t" anchorCtr="0">
            <a:noAutofit/>
          </a:bodyPr>
          <a:lstStyle/>
          <a:p>
            <a:pPr marL="0" lvl="0" indent="0" algn="r" rtl="1">
              <a:spcBef>
                <a:spcPts val="0"/>
              </a:spcBef>
              <a:spcAft>
                <a:spcPts val="0"/>
              </a:spcAft>
              <a:buNone/>
            </a:pPr>
            <a:endParaRPr sz="3500" dirty="0">
              <a:solidFill>
                <a:srgbClr val="DD1380"/>
              </a:solidFill>
            </a:endParaRPr>
          </a:p>
        </p:txBody>
      </p:sp>
      <p:pic>
        <p:nvPicPr>
          <p:cNvPr id="5" name="תמונה 4">
            <a:extLst>
              <a:ext uri="{FF2B5EF4-FFF2-40B4-BE49-F238E27FC236}">
                <a16:creationId xmlns:a16="http://schemas.microsoft.com/office/drawing/2014/main" id="{208C0B5D-6B52-3E4C-2586-743997EE345E}"/>
              </a:ext>
            </a:extLst>
          </p:cNvPr>
          <p:cNvPicPr>
            <a:picLocks noChangeAspect="1"/>
          </p:cNvPicPr>
          <p:nvPr/>
        </p:nvPicPr>
        <p:blipFill>
          <a:blip r:embed="rId3"/>
          <a:stretch>
            <a:fillRect/>
          </a:stretch>
        </p:blipFill>
        <p:spPr>
          <a:xfrm>
            <a:off x="151137" y="1422399"/>
            <a:ext cx="2527645" cy="5361093"/>
          </a:xfrm>
          <a:prstGeom prst="rect">
            <a:avLst/>
          </a:prstGeom>
        </p:spPr>
      </p:pic>
      <p:cxnSp>
        <p:nvCxnSpPr>
          <p:cNvPr id="12" name="מחבר חץ ישר 11">
            <a:extLst>
              <a:ext uri="{FF2B5EF4-FFF2-40B4-BE49-F238E27FC236}">
                <a16:creationId xmlns:a16="http://schemas.microsoft.com/office/drawing/2014/main" id="{F95E6109-FE16-CA58-0CDE-C449457F5F39}"/>
              </a:ext>
            </a:extLst>
          </p:cNvPr>
          <p:cNvCxnSpPr/>
          <p:nvPr/>
        </p:nvCxnSpPr>
        <p:spPr>
          <a:xfrm flipH="1">
            <a:off x="3112851" y="2594043"/>
            <a:ext cx="1822315" cy="7198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6541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תיבת טקסט 4">
            <a:extLst>
              <a:ext uri="{FF2B5EF4-FFF2-40B4-BE49-F238E27FC236}">
                <a16:creationId xmlns:a16="http://schemas.microsoft.com/office/drawing/2014/main" id="{7DDD1BF7-AEC6-74BA-A70A-7D501FCCEDF2}"/>
              </a:ext>
            </a:extLst>
          </p:cNvPr>
          <p:cNvSpPr txBox="1"/>
          <p:nvPr/>
        </p:nvSpPr>
        <p:spPr>
          <a:xfrm>
            <a:off x="1794933" y="1482788"/>
            <a:ext cx="9672319" cy="3247940"/>
          </a:xfrm>
          <a:prstGeom prst="rect">
            <a:avLst/>
          </a:prstGeom>
          <a:noFill/>
        </p:spPr>
        <p:txBody>
          <a:bodyPr wrap="square">
            <a:spAutoFit/>
          </a:bodyPr>
          <a:lstStyle/>
          <a:p>
            <a:pPr marL="457200" lvl="0" indent="-337185" algn="r" rtl="1">
              <a:spcBef>
                <a:spcPts val="0"/>
              </a:spcBef>
              <a:spcAft>
                <a:spcPts val="0"/>
              </a:spcAft>
              <a:buClr>
                <a:srgbClr val="DD1380"/>
              </a:buClr>
              <a:buSzPct val="100000"/>
              <a:buFont typeface="Assistant"/>
              <a:buChar char="●"/>
            </a:pPr>
            <a:r>
              <a:rPr lang="he-IL" sz="2400" b="1" dirty="0">
                <a:latin typeface="Assistant"/>
                <a:ea typeface="Assistant"/>
                <a:cs typeface="Assistant"/>
                <a:sym typeface="Assistant"/>
              </a:rPr>
              <a:t>התחברות עם </a:t>
            </a:r>
            <a:r>
              <a:rPr lang="en-US" sz="2400" b="1" dirty="0">
                <a:latin typeface="Assistant"/>
                <a:ea typeface="Assistant"/>
                <a:cs typeface="Assistant"/>
                <a:sym typeface="Assistant"/>
              </a:rPr>
              <a:t>Google </a:t>
            </a:r>
            <a:r>
              <a:rPr lang="he-IL" sz="2400" b="1" dirty="0">
                <a:latin typeface="Assistant"/>
                <a:ea typeface="Assistant"/>
                <a:cs typeface="Assistant"/>
                <a:sym typeface="Assistant"/>
              </a:rPr>
              <a:t>באמצעות </a:t>
            </a:r>
            <a:r>
              <a:rPr lang="en-US" sz="2400" b="1" dirty="0">
                <a:latin typeface="Assistant"/>
                <a:ea typeface="Assistant"/>
                <a:cs typeface="Assistant"/>
                <a:sym typeface="Assistant"/>
              </a:rPr>
              <a:t>OAuth2 </a:t>
            </a:r>
            <a:r>
              <a:rPr lang="he-IL" sz="2400" b="1" dirty="0">
                <a:latin typeface="Assistant"/>
                <a:ea typeface="Assistant"/>
                <a:cs typeface="Assistant"/>
                <a:sym typeface="Assistant"/>
              </a:rPr>
              <a:t>ב-</a:t>
            </a:r>
            <a:r>
              <a:rPr lang="en-US" sz="2400" b="1" dirty="0">
                <a:latin typeface="Assistant"/>
                <a:ea typeface="Assistant"/>
                <a:cs typeface="Assistant"/>
                <a:sym typeface="Assistant"/>
              </a:rPr>
              <a:t>Spring Security</a:t>
            </a:r>
          </a:p>
          <a:p>
            <a:pPr marL="457200" lvl="0" indent="0" algn="r" rtl="1">
              <a:spcBef>
                <a:spcPts val="0"/>
              </a:spcBef>
              <a:spcAft>
                <a:spcPts val="0"/>
              </a:spcAft>
              <a:buNone/>
            </a:pPr>
            <a:br>
              <a:rPr lang="en-US" sz="1800" dirty="0">
                <a:latin typeface="Assistant"/>
                <a:ea typeface="Assistant"/>
                <a:cs typeface="Assistant"/>
                <a:sym typeface="Assistant"/>
              </a:rPr>
            </a:br>
            <a:r>
              <a:rPr lang="he-IL" sz="1800" dirty="0">
                <a:latin typeface="Assistant"/>
                <a:ea typeface="Assistant"/>
                <a:cs typeface="Assistant"/>
                <a:sym typeface="Assistant"/>
              </a:rPr>
              <a:t>הטמעת ההתחברות לאתר באמצעות חשבון </a:t>
            </a:r>
            <a:r>
              <a:rPr lang="en-US" sz="1800" dirty="0">
                <a:latin typeface="Assistant"/>
                <a:ea typeface="Assistant"/>
                <a:cs typeface="Assistant"/>
                <a:sym typeface="Assistant"/>
              </a:rPr>
              <a:t> Google ,</a:t>
            </a:r>
            <a:r>
              <a:rPr lang="he-IL" sz="1800" dirty="0">
                <a:latin typeface="Assistant"/>
                <a:ea typeface="Assistant"/>
                <a:cs typeface="Assistant"/>
                <a:sym typeface="Assistant"/>
              </a:rPr>
              <a:t>המטרה- לאפשר למשתמשים להתחבר לאתר בצורה מאובטחת ונוחה באמצעות חשבון גוגל שלהם.</a:t>
            </a:r>
          </a:p>
          <a:p>
            <a:pPr marL="457200" lvl="0" indent="0" algn="r" rtl="1">
              <a:spcBef>
                <a:spcPts val="0"/>
              </a:spcBef>
              <a:spcAft>
                <a:spcPts val="0"/>
              </a:spcAft>
              <a:buNone/>
            </a:pPr>
            <a:r>
              <a:rPr lang="he-IL" sz="1800" dirty="0">
                <a:solidFill>
                  <a:srgbClr val="DD1380"/>
                </a:solidFill>
                <a:latin typeface="Assistant"/>
                <a:ea typeface="Assistant"/>
                <a:cs typeface="Assistant"/>
                <a:sym typeface="Assistant"/>
              </a:rPr>
              <a:t>שלב 1-  הגדרת תעודה ל-</a:t>
            </a:r>
            <a:r>
              <a:rPr lang="en-US" sz="1800" dirty="0">
                <a:solidFill>
                  <a:srgbClr val="DD1380"/>
                </a:solidFill>
                <a:latin typeface="Assistant"/>
                <a:ea typeface="Assistant"/>
                <a:cs typeface="Assistant"/>
                <a:sym typeface="Assistant"/>
              </a:rPr>
              <a:t>Google OAuth2</a:t>
            </a:r>
          </a:p>
          <a:p>
            <a:pPr marL="0" lvl="0" indent="0" algn="r" rtl="1">
              <a:spcBef>
                <a:spcPts val="0"/>
              </a:spcBef>
              <a:spcAft>
                <a:spcPts val="0"/>
              </a:spcAft>
              <a:buNone/>
            </a:pPr>
            <a:r>
              <a:rPr lang="en-US" sz="1800" dirty="0">
                <a:solidFill>
                  <a:srgbClr val="191919"/>
                </a:solidFill>
                <a:latin typeface="Assistant"/>
                <a:ea typeface="Assistant"/>
                <a:cs typeface="Assistant"/>
                <a:sym typeface="Assistant"/>
              </a:rPr>
              <a:t>              </a:t>
            </a:r>
            <a:r>
              <a:rPr lang="he-IL" sz="1800" dirty="0">
                <a:solidFill>
                  <a:srgbClr val="191919"/>
                </a:solidFill>
                <a:latin typeface="Assistant"/>
                <a:ea typeface="Assistant"/>
                <a:cs typeface="Assistant"/>
                <a:sym typeface="Assistant"/>
              </a:rPr>
              <a:t>יצירת תעודת גוגל בפרויקט ה-</a:t>
            </a:r>
            <a:r>
              <a:rPr lang="en-US" sz="1800" dirty="0">
                <a:solidFill>
                  <a:srgbClr val="191919"/>
                </a:solidFill>
                <a:latin typeface="Assistant"/>
                <a:ea typeface="Assistant"/>
                <a:cs typeface="Assistant"/>
                <a:sym typeface="Assistant"/>
              </a:rPr>
              <a:t>Google Cloud Console  </a:t>
            </a:r>
            <a:r>
              <a:rPr lang="he-IL" sz="1800" dirty="0">
                <a:solidFill>
                  <a:srgbClr val="191919"/>
                </a:solidFill>
                <a:latin typeface="Assistant"/>
                <a:ea typeface="Assistant"/>
                <a:cs typeface="Assistant"/>
                <a:sym typeface="Assistant"/>
              </a:rPr>
              <a:t>הגדרת כתובת ה- </a:t>
            </a:r>
            <a:r>
              <a:rPr lang="en-US" sz="1800" dirty="0">
                <a:solidFill>
                  <a:srgbClr val="191919"/>
                </a:solidFill>
                <a:latin typeface="Assistant"/>
                <a:ea typeface="Assistant"/>
                <a:cs typeface="Assistant"/>
                <a:sym typeface="Assistant"/>
              </a:rPr>
              <a:t>Redirect URL </a:t>
            </a:r>
          </a:p>
          <a:p>
            <a:pPr marL="0" lvl="0" indent="0" algn="r" rtl="1">
              <a:spcBef>
                <a:spcPts val="0"/>
              </a:spcBef>
              <a:spcAft>
                <a:spcPts val="0"/>
              </a:spcAft>
              <a:buNone/>
            </a:pPr>
            <a:r>
              <a:rPr lang="en-US" sz="1800" dirty="0">
                <a:solidFill>
                  <a:srgbClr val="191919"/>
                </a:solidFill>
                <a:latin typeface="Assistant"/>
                <a:ea typeface="Assistant"/>
                <a:cs typeface="Assistant"/>
                <a:sym typeface="Assistant"/>
              </a:rPr>
              <a:t>               </a:t>
            </a:r>
            <a:r>
              <a:rPr lang="he-IL" sz="1800" dirty="0">
                <a:solidFill>
                  <a:srgbClr val="191919"/>
                </a:solidFill>
                <a:latin typeface="Assistant"/>
                <a:ea typeface="Assistant"/>
                <a:cs typeface="Assistant"/>
                <a:sym typeface="Assistant"/>
              </a:rPr>
              <a:t>לשימוש ב- </a:t>
            </a:r>
            <a:r>
              <a:rPr lang="en-US" sz="1800" dirty="0">
                <a:solidFill>
                  <a:srgbClr val="191919"/>
                </a:solidFill>
                <a:latin typeface="Assistant"/>
                <a:ea typeface="Assistant"/>
                <a:cs typeface="Assistant"/>
                <a:sym typeface="Assistant"/>
              </a:rPr>
              <a:t>localhost </a:t>
            </a:r>
            <a:r>
              <a:rPr lang="he-IL" sz="1800" dirty="0">
                <a:solidFill>
                  <a:srgbClr val="191919"/>
                </a:solidFill>
                <a:latin typeface="Assistant"/>
                <a:ea typeface="Assistant"/>
                <a:cs typeface="Assistant"/>
                <a:sym typeface="Assistant"/>
              </a:rPr>
              <a:t>ובענן.</a:t>
            </a:r>
          </a:p>
          <a:p>
            <a:pPr marL="0" lvl="0" indent="0" algn="r" rtl="1">
              <a:spcBef>
                <a:spcPts val="0"/>
              </a:spcBef>
              <a:spcAft>
                <a:spcPts val="0"/>
              </a:spcAft>
              <a:buNone/>
            </a:pPr>
            <a:r>
              <a:rPr lang="he-IL" sz="1800" dirty="0">
                <a:solidFill>
                  <a:srgbClr val="DD1380"/>
                </a:solidFill>
                <a:latin typeface="Assistant"/>
                <a:ea typeface="Assistant"/>
                <a:cs typeface="Assistant"/>
                <a:sym typeface="Assistant"/>
              </a:rPr>
              <a:t>       שלב 2-  הטמעת ההתחברות באמצעות </a:t>
            </a:r>
            <a:r>
              <a:rPr lang="en-US" sz="1800" dirty="0">
                <a:solidFill>
                  <a:srgbClr val="DD1380"/>
                </a:solidFill>
                <a:latin typeface="Assistant"/>
                <a:ea typeface="Assistant"/>
                <a:cs typeface="Assistant"/>
                <a:sym typeface="Assistant"/>
              </a:rPr>
              <a:t>Google OAuth2 </a:t>
            </a:r>
            <a:r>
              <a:rPr lang="he-IL" sz="1800" dirty="0">
                <a:solidFill>
                  <a:srgbClr val="DD1380"/>
                </a:solidFill>
                <a:latin typeface="Assistant"/>
                <a:ea typeface="Assistant"/>
                <a:cs typeface="Assistant"/>
                <a:sym typeface="Assistant"/>
              </a:rPr>
              <a:t>בקוד</a:t>
            </a:r>
          </a:p>
          <a:p>
            <a:pPr marL="0" lvl="0" indent="0" algn="r" rtl="1">
              <a:spcBef>
                <a:spcPts val="0"/>
              </a:spcBef>
              <a:spcAft>
                <a:spcPts val="0"/>
              </a:spcAft>
              <a:buNone/>
            </a:pPr>
            <a:r>
              <a:rPr lang="he-IL" sz="1600" dirty="0">
                <a:latin typeface="Assistant"/>
                <a:ea typeface="Assistant"/>
                <a:cs typeface="Assistant"/>
                <a:sym typeface="Assistant"/>
              </a:rPr>
              <a:t>                 הגדרת   </a:t>
            </a:r>
            <a:r>
              <a:rPr lang="en-US" sz="1400" dirty="0" err="1">
                <a:latin typeface="Assistant"/>
                <a:ea typeface="Assistant"/>
                <a:cs typeface="Assistant"/>
                <a:sym typeface="Assistant"/>
              </a:rPr>
              <a:t>application.properties</a:t>
            </a:r>
            <a:r>
              <a:rPr lang="en-US" sz="1400" dirty="0">
                <a:latin typeface="Assistant"/>
                <a:ea typeface="Assistant"/>
                <a:cs typeface="Assistant"/>
                <a:sym typeface="Assistant"/>
              </a:rPr>
              <a:t> </a:t>
            </a:r>
            <a:r>
              <a:rPr lang="he-IL" sz="1400" dirty="0">
                <a:latin typeface="Assistant"/>
                <a:ea typeface="Assistant"/>
                <a:cs typeface="Assistant"/>
                <a:sym typeface="Assistant"/>
              </a:rPr>
              <a:t>בקובץ זה הגדרתי את הפרמטרים הדרושים עבור </a:t>
            </a:r>
            <a:r>
              <a:rPr lang="en-US" sz="1400" dirty="0">
                <a:latin typeface="Assistant"/>
                <a:ea typeface="Assistant"/>
                <a:cs typeface="Assistant"/>
                <a:sym typeface="Assistant"/>
              </a:rPr>
              <a:t>OAuth2 </a:t>
            </a:r>
            <a:r>
              <a:rPr lang="he-IL" sz="1400" dirty="0">
                <a:latin typeface="Assistant"/>
                <a:ea typeface="Assistant"/>
                <a:cs typeface="Assistant"/>
                <a:sym typeface="Assistant"/>
              </a:rPr>
              <a:t>של </a:t>
            </a:r>
            <a:r>
              <a:rPr lang="en-US" sz="1400" dirty="0">
                <a:latin typeface="Assistant"/>
                <a:ea typeface="Assistant"/>
                <a:cs typeface="Assistant"/>
                <a:sym typeface="Assistant"/>
              </a:rPr>
              <a:t>Google,  </a:t>
            </a:r>
          </a:p>
          <a:p>
            <a:pPr marL="0" lvl="0" indent="0" algn="r" rtl="1">
              <a:spcBef>
                <a:spcPts val="0"/>
              </a:spcBef>
              <a:spcAft>
                <a:spcPts val="0"/>
              </a:spcAft>
              <a:buNone/>
            </a:pPr>
            <a:r>
              <a:rPr lang="en-US" sz="1400" dirty="0">
                <a:latin typeface="Assistant"/>
                <a:ea typeface="Assistant"/>
                <a:cs typeface="Assistant"/>
                <a:sym typeface="Assistant"/>
              </a:rPr>
              <a:t>                      </a:t>
            </a:r>
            <a:r>
              <a:rPr lang="he-IL" sz="1400" dirty="0">
                <a:latin typeface="Assistant"/>
                <a:ea typeface="Assistant"/>
                <a:cs typeface="Assistant"/>
                <a:sym typeface="Assistant"/>
              </a:rPr>
              <a:t>כולל </a:t>
            </a:r>
            <a:r>
              <a:rPr lang="en-US" sz="1400" dirty="0">
                <a:latin typeface="Assistant"/>
                <a:ea typeface="Assistant"/>
                <a:cs typeface="Assistant"/>
                <a:sym typeface="Assistant"/>
              </a:rPr>
              <a:t>Client ID, Secret , </a:t>
            </a:r>
            <a:r>
              <a:rPr lang="he-IL" sz="1400" dirty="0">
                <a:latin typeface="Assistant"/>
                <a:ea typeface="Assistant"/>
                <a:cs typeface="Assistant"/>
                <a:sym typeface="Assistant"/>
              </a:rPr>
              <a:t>ו-</a:t>
            </a:r>
            <a:r>
              <a:rPr lang="en-US" sz="1400" dirty="0">
                <a:latin typeface="Assistant"/>
                <a:ea typeface="Assistant"/>
                <a:cs typeface="Assistant"/>
                <a:sym typeface="Assistant"/>
              </a:rPr>
              <a:t>Redirect URI.</a:t>
            </a:r>
          </a:p>
          <a:p>
            <a:pPr marL="0" lvl="0" indent="0" algn="r" rtl="1">
              <a:lnSpc>
                <a:spcPct val="115000"/>
              </a:lnSpc>
              <a:spcBef>
                <a:spcPts val="1200"/>
              </a:spcBef>
              <a:spcAft>
                <a:spcPts val="0"/>
              </a:spcAft>
              <a:buNone/>
            </a:pPr>
            <a:r>
              <a:rPr lang="en-US" sz="1400" dirty="0">
                <a:latin typeface="Assistant"/>
                <a:ea typeface="Assistant"/>
                <a:cs typeface="Assistant"/>
                <a:sym typeface="Assistant"/>
              </a:rPr>
              <a:t>               </a:t>
            </a:r>
            <a:r>
              <a:rPr lang="he-IL" sz="1400" dirty="0">
                <a:latin typeface="Assistant"/>
                <a:ea typeface="Assistant"/>
                <a:cs typeface="Assistant"/>
                <a:sym typeface="Assistant"/>
              </a:rPr>
              <a:t>הפרמטרים האלה מאפשרים לאפליקציה לתקשר עם שירותי </a:t>
            </a:r>
            <a:r>
              <a:rPr lang="en-US" sz="1400" dirty="0">
                <a:latin typeface="Assistant"/>
                <a:ea typeface="Assistant"/>
                <a:cs typeface="Assistant"/>
                <a:sym typeface="Assistant"/>
              </a:rPr>
              <a:t>Google </a:t>
            </a:r>
            <a:r>
              <a:rPr lang="he-IL" sz="1400" dirty="0">
                <a:latin typeface="Assistant"/>
                <a:ea typeface="Assistant"/>
                <a:cs typeface="Assistant"/>
                <a:sym typeface="Assistant"/>
              </a:rPr>
              <a:t>ולבצע את תהליך ההתחברות בצורה מאובטחת.</a:t>
            </a:r>
            <a:endParaRPr lang="he-IL" dirty="0"/>
          </a:p>
        </p:txBody>
      </p:sp>
    </p:spTree>
    <p:extLst>
      <p:ext uri="{BB962C8B-B14F-4D97-AF65-F5344CB8AC3E}">
        <p14:creationId xmlns:p14="http://schemas.microsoft.com/office/powerpoint/2010/main" val="2573306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1"/>
          <p:cNvSpPr txBox="1">
            <a:spLocks noGrp="1"/>
          </p:cNvSpPr>
          <p:nvPr>
            <p:ph type="title"/>
          </p:nvPr>
        </p:nvSpPr>
        <p:spPr>
          <a:xfrm>
            <a:off x="447325" y="671975"/>
            <a:ext cx="11487500" cy="752650"/>
          </a:xfrm>
          <a:prstGeom prst="rect">
            <a:avLst/>
          </a:prstGeom>
        </p:spPr>
        <p:txBody>
          <a:bodyPr spcFirstLastPara="1" wrap="square" lIns="91425" tIns="45700" rIns="91425" bIns="45700" anchor="t" anchorCtr="0">
            <a:normAutofit/>
          </a:bodyPr>
          <a:lstStyle/>
          <a:p>
            <a:pPr marL="0" lvl="0" indent="0" algn="r" rtl="1">
              <a:spcBef>
                <a:spcPts val="0"/>
              </a:spcBef>
              <a:spcAft>
                <a:spcPts val="0"/>
              </a:spcAft>
              <a:buNone/>
            </a:pPr>
            <a:r>
              <a:rPr lang="iw-IL" sz="2800" b="1" dirty="0">
                <a:solidFill>
                  <a:schemeClr val="tx1">
                    <a:lumMod val="85000"/>
                    <a:lumOff val="15000"/>
                  </a:schemeClr>
                </a:solidFill>
                <a:latin typeface="Arial"/>
                <a:ea typeface="Arial"/>
                <a:cs typeface="Arial"/>
                <a:sym typeface="Arial"/>
              </a:rPr>
              <a:t>ההתחברות </a:t>
            </a:r>
            <a:r>
              <a:rPr lang="he-IL" sz="2800" b="1" dirty="0">
                <a:solidFill>
                  <a:schemeClr val="tx1">
                    <a:lumMod val="85000"/>
                    <a:lumOff val="15000"/>
                  </a:schemeClr>
                </a:solidFill>
                <a:latin typeface="Arial"/>
                <a:ea typeface="Arial"/>
                <a:cs typeface="Arial"/>
                <a:sym typeface="Arial"/>
              </a:rPr>
              <a:t>דרך </a:t>
            </a:r>
            <a:r>
              <a:rPr lang="iw-IL" sz="2800" b="1" dirty="0">
                <a:solidFill>
                  <a:schemeClr val="tx1">
                    <a:lumMod val="85000"/>
                    <a:lumOff val="15000"/>
                  </a:schemeClr>
                </a:solidFill>
                <a:latin typeface="Arial"/>
                <a:ea typeface="Arial"/>
                <a:cs typeface="Arial"/>
                <a:sym typeface="Arial"/>
              </a:rPr>
              <a:t>גוגל עם OAuth2 </a:t>
            </a:r>
            <a:r>
              <a:rPr lang="he-IL" sz="2800" b="1" dirty="0">
                <a:solidFill>
                  <a:schemeClr val="tx1">
                    <a:lumMod val="85000"/>
                    <a:lumOff val="15000"/>
                  </a:schemeClr>
                </a:solidFill>
                <a:latin typeface="Arial"/>
                <a:ea typeface="Arial"/>
                <a:cs typeface="Arial"/>
                <a:sym typeface="Arial"/>
              </a:rPr>
              <a:t> </a:t>
            </a:r>
            <a:r>
              <a:rPr lang="iw-IL" sz="2800" b="1" dirty="0">
                <a:solidFill>
                  <a:schemeClr val="tx1">
                    <a:lumMod val="85000"/>
                    <a:lumOff val="15000"/>
                  </a:schemeClr>
                </a:solidFill>
                <a:latin typeface="Arial"/>
                <a:ea typeface="Arial"/>
                <a:cs typeface="Arial"/>
                <a:sym typeface="Arial"/>
              </a:rPr>
              <a:t>ב</a:t>
            </a:r>
            <a:r>
              <a:rPr lang="he-IL" sz="2800" b="1" dirty="0">
                <a:solidFill>
                  <a:schemeClr val="tx1">
                    <a:lumMod val="85000"/>
                    <a:lumOff val="15000"/>
                  </a:schemeClr>
                </a:solidFill>
                <a:latin typeface="Arial"/>
                <a:ea typeface="Arial"/>
                <a:cs typeface="Arial"/>
                <a:sym typeface="Arial"/>
              </a:rPr>
              <a:t> </a:t>
            </a:r>
            <a:r>
              <a:rPr lang="iw-IL" sz="2800" b="1" dirty="0">
                <a:solidFill>
                  <a:schemeClr val="tx1">
                    <a:lumMod val="85000"/>
                    <a:lumOff val="15000"/>
                  </a:schemeClr>
                </a:solidFill>
                <a:latin typeface="Arial"/>
                <a:ea typeface="Arial"/>
                <a:cs typeface="Arial"/>
                <a:sym typeface="Arial"/>
              </a:rPr>
              <a:t>-</a:t>
            </a:r>
            <a:r>
              <a:rPr lang="he-IL" sz="2800" b="1" dirty="0">
                <a:solidFill>
                  <a:schemeClr val="tx1">
                    <a:lumMod val="85000"/>
                    <a:lumOff val="15000"/>
                  </a:schemeClr>
                </a:solidFill>
                <a:latin typeface="Arial"/>
                <a:ea typeface="Arial"/>
                <a:cs typeface="Arial"/>
                <a:sym typeface="Arial"/>
              </a:rPr>
              <a:t> </a:t>
            </a:r>
            <a:r>
              <a:rPr lang="iw-IL" sz="2800" b="1" dirty="0">
                <a:solidFill>
                  <a:schemeClr val="tx1">
                    <a:lumMod val="85000"/>
                    <a:lumOff val="15000"/>
                  </a:schemeClr>
                </a:solidFill>
                <a:latin typeface="+mn-lt"/>
              </a:rPr>
              <a:t>Spring Security</a:t>
            </a:r>
            <a:endParaRPr sz="2800" b="1" dirty="0">
              <a:solidFill>
                <a:schemeClr val="tx1">
                  <a:lumMod val="85000"/>
                  <a:lumOff val="15000"/>
                </a:schemeClr>
              </a:solidFill>
              <a:latin typeface="+mn-lt"/>
            </a:endParaRPr>
          </a:p>
        </p:txBody>
      </p:sp>
      <p:sp>
        <p:nvSpPr>
          <p:cNvPr id="198" name="Google Shape;198;p21"/>
          <p:cNvSpPr txBox="1">
            <a:spLocks noGrp="1"/>
          </p:cNvSpPr>
          <p:nvPr>
            <p:ph idx="1"/>
          </p:nvPr>
        </p:nvSpPr>
        <p:spPr>
          <a:xfrm>
            <a:off x="1451573" y="1586176"/>
            <a:ext cx="10483251" cy="3880150"/>
          </a:xfrm>
          <a:prstGeom prst="rect">
            <a:avLst/>
          </a:prstGeom>
        </p:spPr>
        <p:txBody>
          <a:bodyPr spcFirstLastPara="1" wrap="square" lIns="91425" tIns="45700" rIns="91425" bIns="45700" anchor="t" anchorCtr="0">
            <a:normAutofit/>
          </a:bodyPr>
          <a:lstStyle/>
          <a:p>
            <a:pPr marL="0" lvl="0" indent="0" algn="r" rtl="1">
              <a:spcBef>
                <a:spcPts val="1000"/>
              </a:spcBef>
              <a:spcAft>
                <a:spcPts val="0"/>
              </a:spcAft>
              <a:buNone/>
            </a:pPr>
            <a:r>
              <a:rPr lang="iw-IL" sz="2000" dirty="0"/>
              <a:t>הטמעת התחברות לאתר באמצעות חשבוןGoogle </a:t>
            </a:r>
            <a:r>
              <a:rPr lang="he-IL" sz="2000" dirty="0"/>
              <a:t> </a:t>
            </a:r>
            <a:r>
              <a:rPr lang="iw-IL" sz="2000" dirty="0"/>
              <a:t>באמצעות OAuth2</a:t>
            </a:r>
            <a:r>
              <a:rPr lang="he-IL" sz="2000" dirty="0"/>
              <a:t> </a:t>
            </a:r>
            <a:r>
              <a:rPr lang="iw-IL" sz="2000" dirty="0"/>
              <a:t>המטרה </a:t>
            </a:r>
            <a:r>
              <a:rPr lang="he-IL" sz="2000" dirty="0"/>
              <a:t>: </a:t>
            </a:r>
            <a:r>
              <a:rPr lang="iw-IL" sz="2000" dirty="0"/>
              <a:t>לאפשר למשתמשים להתחבר לאתר בצורה מאובטחת ונוחה באמצעות חשבון גוגל שלהם</a:t>
            </a:r>
            <a:endParaRPr sz="2000" dirty="0"/>
          </a:p>
          <a:p>
            <a:pPr marL="0" lvl="0" indent="0" algn="r" rtl="1">
              <a:spcBef>
                <a:spcPts val="1600"/>
              </a:spcBef>
              <a:spcAft>
                <a:spcPts val="0"/>
              </a:spcAft>
              <a:buNone/>
            </a:pPr>
            <a:r>
              <a:rPr lang="iw-IL" sz="1800" b="1" u="sng" dirty="0">
                <a:latin typeface="Arial"/>
                <a:ea typeface="Arial"/>
                <a:cs typeface="Arial"/>
                <a:sym typeface="Arial"/>
              </a:rPr>
              <a:t>שלב </a:t>
            </a:r>
            <a:r>
              <a:rPr lang="he-IL" sz="1800" b="1" u="sng" dirty="0">
                <a:latin typeface="Arial"/>
                <a:ea typeface="Arial"/>
                <a:cs typeface="Arial"/>
                <a:sym typeface="Arial"/>
              </a:rPr>
              <a:t>1</a:t>
            </a:r>
            <a:r>
              <a:rPr lang="iw-IL" sz="1800" b="1" u="sng" dirty="0">
                <a:latin typeface="Arial"/>
                <a:ea typeface="Arial"/>
                <a:cs typeface="Arial"/>
                <a:sym typeface="Arial"/>
              </a:rPr>
              <a:t>-  </a:t>
            </a:r>
            <a:r>
              <a:rPr lang="he-IL" sz="1800" b="1" u="sng" dirty="0">
                <a:latin typeface="Arial"/>
                <a:ea typeface="Arial"/>
                <a:cs typeface="Arial"/>
                <a:sym typeface="Arial"/>
              </a:rPr>
              <a:t> </a:t>
            </a:r>
            <a:r>
              <a:rPr lang="iw-IL" sz="1800" b="1" u="sng" dirty="0">
                <a:latin typeface="Arial"/>
                <a:ea typeface="Arial"/>
                <a:cs typeface="Arial"/>
                <a:sym typeface="Arial"/>
              </a:rPr>
              <a:t>הגדרת תעודת Google OAuth2</a:t>
            </a:r>
            <a:r>
              <a:rPr lang="he-IL" sz="1800" b="1" u="sng" dirty="0">
                <a:latin typeface="Arial"/>
                <a:ea typeface="Arial"/>
                <a:cs typeface="Arial"/>
                <a:sym typeface="Arial"/>
              </a:rPr>
              <a:t> </a:t>
            </a:r>
            <a:endParaRPr sz="1800" b="1" u="sng" dirty="0">
              <a:latin typeface="Arial"/>
              <a:ea typeface="Arial"/>
              <a:cs typeface="Arial"/>
              <a:sym typeface="Arial"/>
            </a:endParaRPr>
          </a:p>
          <a:p>
            <a:pPr marL="0" indent="0">
              <a:spcBef>
                <a:spcPts val="1600"/>
              </a:spcBef>
              <a:buClr>
                <a:schemeClr val="dk1"/>
              </a:buClr>
              <a:buSzPts val="1100"/>
              <a:buNone/>
            </a:pPr>
            <a:r>
              <a:rPr lang="iw-IL" sz="1800" dirty="0">
                <a:latin typeface="Arial"/>
                <a:ea typeface="Arial"/>
                <a:cs typeface="Arial"/>
                <a:sym typeface="Arial"/>
              </a:rPr>
              <a:t>יצירת</a:t>
            </a:r>
            <a:r>
              <a:rPr lang="he-IL" sz="1800" dirty="0">
                <a:latin typeface="Arial"/>
                <a:ea typeface="Arial"/>
                <a:cs typeface="Arial"/>
                <a:sym typeface="Arial"/>
              </a:rPr>
              <a:t>י</a:t>
            </a:r>
            <a:r>
              <a:rPr lang="iw-IL" sz="1800" dirty="0">
                <a:latin typeface="Arial"/>
                <a:ea typeface="Arial"/>
                <a:cs typeface="Arial"/>
                <a:sym typeface="Arial"/>
              </a:rPr>
              <a:t> תעודת </a:t>
            </a:r>
            <a:r>
              <a:rPr lang="en-US" sz="1800" dirty="0">
                <a:latin typeface="Arial"/>
                <a:ea typeface="Arial"/>
                <a:cs typeface="Arial"/>
                <a:sym typeface="Arial"/>
              </a:rPr>
              <a:t>Google OAuth2 </a:t>
            </a:r>
          </a:p>
          <a:p>
            <a:pPr marL="0" indent="0">
              <a:spcBef>
                <a:spcPts val="1600"/>
              </a:spcBef>
              <a:buClr>
                <a:schemeClr val="dk1"/>
              </a:buClr>
              <a:buSzPts val="1100"/>
              <a:buNone/>
            </a:pPr>
            <a:r>
              <a:rPr lang="iw-IL" sz="1800" dirty="0">
                <a:latin typeface="Arial"/>
                <a:ea typeface="Arial"/>
                <a:cs typeface="Arial"/>
                <a:sym typeface="Arial"/>
              </a:rPr>
              <a:t>ב</a:t>
            </a:r>
            <a:r>
              <a:rPr lang="he-IL" sz="1800" dirty="0">
                <a:latin typeface="Arial"/>
                <a:ea typeface="Arial"/>
                <a:cs typeface="Arial"/>
                <a:sym typeface="Arial"/>
              </a:rPr>
              <a:t> </a:t>
            </a:r>
            <a:r>
              <a:rPr lang="iw-IL" sz="1800" dirty="0">
                <a:latin typeface="Arial"/>
                <a:ea typeface="Arial"/>
                <a:cs typeface="Arial"/>
                <a:sym typeface="Arial"/>
              </a:rPr>
              <a:t>-</a:t>
            </a:r>
            <a:r>
              <a:rPr lang="he-IL" sz="1800" dirty="0">
                <a:latin typeface="Arial"/>
                <a:ea typeface="Arial"/>
                <a:cs typeface="Arial"/>
                <a:sym typeface="Arial"/>
              </a:rPr>
              <a:t> </a:t>
            </a:r>
            <a:r>
              <a:rPr lang="iw-IL" sz="1800" dirty="0">
                <a:latin typeface="Arial"/>
                <a:ea typeface="Arial"/>
                <a:cs typeface="Arial"/>
                <a:sym typeface="Arial"/>
              </a:rPr>
              <a:t>Google Cloud Console</a:t>
            </a:r>
            <a:endParaRPr sz="1800" dirty="0">
              <a:latin typeface="Arial"/>
              <a:ea typeface="Arial"/>
              <a:cs typeface="Arial"/>
              <a:sym typeface="Arial"/>
            </a:endParaRPr>
          </a:p>
          <a:p>
            <a:pPr marL="0" lvl="0" indent="0" algn="r" rtl="1">
              <a:spcBef>
                <a:spcPts val="1600"/>
              </a:spcBef>
              <a:spcAft>
                <a:spcPts val="0"/>
              </a:spcAft>
              <a:buClr>
                <a:schemeClr val="dk1"/>
              </a:buClr>
              <a:buSzPts val="1100"/>
              <a:buFont typeface="Arial"/>
              <a:buNone/>
            </a:pPr>
            <a:r>
              <a:rPr lang="iw-IL" sz="1800" dirty="0">
                <a:latin typeface="Arial"/>
                <a:ea typeface="Arial"/>
                <a:cs typeface="Arial"/>
                <a:sym typeface="Arial"/>
              </a:rPr>
              <a:t>הגדרת</a:t>
            </a:r>
            <a:r>
              <a:rPr lang="he-IL" sz="1800" dirty="0">
                <a:latin typeface="Arial"/>
                <a:ea typeface="Arial"/>
                <a:cs typeface="Arial"/>
                <a:sym typeface="Arial"/>
              </a:rPr>
              <a:t>י את כל ההגדרות הנדרשות לפרויקט</a:t>
            </a:r>
          </a:p>
          <a:p>
            <a:pPr marL="0" lvl="0" indent="0" algn="r" rtl="1">
              <a:spcBef>
                <a:spcPts val="1600"/>
              </a:spcBef>
              <a:spcAft>
                <a:spcPts val="0"/>
              </a:spcAft>
              <a:buClr>
                <a:schemeClr val="dk1"/>
              </a:buClr>
              <a:buSzPts val="1100"/>
              <a:buFont typeface="Arial"/>
              <a:buNone/>
            </a:pPr>
            <a:r>
              <a:rPr lang="he-IL" sz="1800" dirty="0">
                <a:latin typeface="Arial"/>
                <a:ea typeface="Arial"/>
                <a:cs typeface="Arial"/>
                <a:sym typeface="Arial"/>
              </a:rPr>
              <a:t>וכן את </a:t>
            </a:r>
            <a:r>
              <a:rPr lang="iw-IL" sz="1800" dirty="0">
                <a:latin typeface="Arial"/>
                <a:ea typeface="Arial"/>
                <a:cs typeface="Arial"/>
                <a:sym typeface="Arial"/>
              </a:rPr>
              <a:t>כתובת הRedirect URI</a:t>
            </a:r>
            <a:r>
              <a:rPr lang="he-IL" sz="1800" dirty="0">
                <a:latin typeface="Arial"/>
                <a:ea typeface="Arial"/>
                <a:cs typeface="Arial"/>
                <a:sym typeface="Arial"/>
              </a:rPr>
              <a:t>  </a:t>
            </a:r>
            <a:r>
              <a:rPr lang="iw-IL" sz="1800" dirty="0">
                <a:latin typeface="Arial"/>
                <a:ea typeface="Arial"/>
                <a:cs typeface="Arial"/>
                <a:sym typeface="Arial"/>
              </a:rPr>
              <a:t>לשימוש </a:t>
            </a:r>
            <a:r>
              <a:rPr lang="he-IL" sz="1800" dirty="0">
                <a:latin typeface="Arial"/>
                <a:ea typeface="Arial"/>
                <a:cs typeface="Arial"/>
                <a:sym typeface="Arial"/>
              </a:rPr>
              <a:t>ב</a:t>
            </a:r>
            <a:r>
              <a:rPr lang="iw-IL" sz="1800" dirty="0">
                <a:latin typeface="Arial"/>
                <a:ea typeface="Arial"/>
                <a:cs typeface="Arial"/>
                <a:sym typeface="Arial"/>
              </a:rPr>
              <a:t>localhost </a:t>
            </a:r>
            <a:r>
              <a:rPr lang="he-IL" sz="1800" dirty="0">
                <a:latin typeface="Arial"/>
                <a:ea typeface="Arial"/>
                <a:cs typeface="Arial"/>
                <a:sym typeface="Arial"/>
              </a:rPr>
              <a:t> </a:t>
            </a:r>
            <a:r>
              <a:rPr lang="iw-IL" sz="1800" dirty="0">
                <a:latin typeface="Arial"/>
                <a:ea typeface="Arial"/>
                <a:cs typeface="Arial"/>
                <a:sym typeface="Arial"/>
              </a:rPr>
              <a:t>ובענן</a:t>
            </a:r>
            <a:endParaRPr sz="1800" dirty="0">
              <a:latin typeface="Arial"/>
              <a:ea typeface="Arial"/>
              <a:cs typeface="Arial"/>
              <a:sym typeface="Arial"/>
            </a:endParaRPr>
          </a:p>
          <a:p>
            <a:pPr marL="0" lvl="0" indent="0" algn="r" rtl="1">
              <a:spcBef>
                <a:spcPts val="1600"/>
              </a:spcBef>
              <a:spcAft>
                <a:spcPts val="1600"/>
              </a:spcAft>
              <a:buNone/>
            </a:pPr>
            <a:endParaRPr b="1" u="sng" dirty="0">
              <a:latin typeface="Arial"/>
              <a:ea typeface="Arial"/>
              <a:cs typeface="Arial"/>
              <a:sym typeface="Arial"/>
            </a:endParaRPr>
          </a:p>
        </p:txBody>
      </p:sp>
      <p:sp>
        <p:nvSpPr>
          <p:cNvPr id="199" name="Google Shape;199;p21"/>
          <p:cNvSpPr txBox="1"/>
          <p:nvPr/>
        </p:nvSpPr>
        <p:spPr>
          <a:xfrm>
            <a:off x="11001800" y="1586175"/>
            <a:ext cx="1220700" cy="4926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000" b="0" i="0" u="none" strike="noStrike" kern="0" cap="none" spc="0" normalizeH="0" baseline="0" noProof="0">
              <a:ln>
                <a:noFill/>
              </a:ln>
              <a:solidFill>
                <a:srgbClr val="FFFFFF"/>
              </a:solidFill>
              <a:effectLst/>
              <a:uLnTx/>
              <a:uFillTx/>
              <a:latin typeface="Gill Sans"/>
              <a:ea typeface="Gill Sans"/>
              <a:cs typeface="Gill Sans"/>
              <a:sym typeface="Gill Sans"/>
            </a:endParaRPr>
          </a:p>
        </p:txBody>
      </p:sp>
      <p:pic>
        <p:nvPicPr>
          <p:cNvPr id="200" name="Google Shape;200;p21"/>
          <p:cNvPicPr preferRelativeResize="0"/>
          <p:nvPr/>
        </p:nvPicPr>
        <p:blipFill>
          <a:blip r:embed="rId3">
            <a:alphaModFix/>
          </a:blip>
          <a:stretch>
            <a:fillRect/>
          </a:stretch>
        </p:blipFill>
        <p:spPr>
          <a:xfrm>
            <a:off x="257176" y="2955714"/>
            <a:ext cx="6286500" cy="3543300"/>
          </a:xfrm>
          <a:prstGeom prst="rect">
            <a:avLst/>
          </a:prstGeom>
          <a:noFill/>
          <a:ln w="19050">
            <a:solidFill>
              <a:srgbClr val="136C75"/>
            </a:solidFill>
          </a:ln>
        </p:spPr>
      </p:pic>
      <p:pic>
        <p:nvPicPr>
          <p:cNvPr id="201" name="Google Shape;201;p21"/>
          <p:cNvPicPr preferRelativeResize="0"/>
          <p:nvPr/>
        </p:nvPicPr>
        <p:blipFill>
          <a:blip r:embed="rId4">
            <a:alphaModFix/>
          </a:blip>
          <a:stretch>
            <a:fillRect/>
          </a:stretch>
        </p:blipFill>
        <p:spPr>
          <a:xfrm>
            <a:off x="5486400" y="5775289"/>
            <a:ext cx="6498295" cy="722225"/>
          </a:xfrm>
          <a:prstGeom prst="rect">
            <a:avLst/>
          </a:prstGeom>
          <a:noFill/>
          <a:ln w="19050">
            <a:solidFill>
              <a:srgbClr val="136C75"/>
            </a:solidFill>
          </a:ln>
        </p:spPr>
      </p:pic>
      <p:cxnSp>
        <p:nvCxnSpPr>
          <p:cNvPr id="3" name="מחבר חץ ישר 2">
            <a:extLst>
              <a:ext uri="{FF2B5EF4-FFF2-40B4-BE49-F238E27FC236}">
                <a16:creationId xmlns:a16="http://schemas.microsoft.com/office/drawing/2014/main" id="{4233F586-EE70-B81F-AD6E-A83C16AE2138}"/>
              </a:ext>
            </a:extLst>
          </p:cNvPr>
          <p:cNvCxnSpPr>
            <a:cxnSpLocks/>
          </p:cNvCxnSpPr>
          <p:nvPr/>
        </p:nvCxnSpPr>
        <p:spPr>
          <a:xfrm flipV="1">
            <a:off x="3609975" y="4892776"/>
            <a:ext cx="3752850" cy="1470201"/>
          </a:xfrm>
          <a:prstGeom prst="straightConnector1">
            <a:avLst/>
          </a:prstGeom>
          <a:ln w="19050">
            <a:solidFill>
              <a:srgbClr val="136C75"/>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g2156f84eaec_2_1445"/>
          <p:cNvSpPr txBox="1">
            <a:spLocks noGrp="1"/>
          </p:cNvSpPr>
          <p:nvPr>
            <p:ph type="title"/>
          </p:nvPr>
        </p:nvSpPr>
        <p:spPr>
          <a:xfrm>
            <a:off x="1451579" y="804519"/>
            <a:ext cx="9603300" cy="1049100"/>
          </a:xfrm>
          <a:prstGeom prst="rect">
            <a:avLst/>
          </a:prstGeom>
        </p:spPr>
        <p:txBody>
          <a:bodyPr spcFirstLastPara="1" wrap="square" lIns="91425" tIns="45700" rIns="91425" bIns="45700" anchor="t" anchorCtr="0">
            <a:normAutofit/>
          </a:bodyPr>
          <a:lstStyle/>
          <a:p>
            <a:pPr marL="0" lvl="0" indent="0" algn="r" rtl="1">
              <a:spcBef>
                <a:spcPts val="0"/>
              </a:spcBef>
              <a:spcAft>
                <a:spcPts val="0"/>
              </a:spcAft>
              <a:buNone/>
            </a:pPr>
            <a:r>
              <a:rPr lang="iw-IL" sz="2144" b="1" dirty="0">
                <a:solidFill>
                  <a:srgbClr val="DD1380"/>
                </a:solidFill>
                <a:latin typeface="Roboto Mono"/>
                <a:ea typeface="Roboto Mono"/>
                <a:cs typeface="Roboto Mono"/>
                <a:sym typeface="Roboto Mono"/>
              </a:rPr>
              <a:t>application.properties Google OAuth2</a:t>
            </a:r>
            <a:endParaRPr sz="2144" b="1" dirty="0">
              <a:solidFill>
                <a:srgbClr val="DD1380"/>
              </a:solidFill>
              <a:latin typeface="Roboto Mono"/>
              <a:ea typeface="Roboto Mono"/>
              <a:cs typeface="Roboto Mono"/>
              <a:sym typeface="Roboto Mono"/>
            </a:endParaRPr>
          </a:p>
          <a:p>
            <a:pPr marL="0" lvl="0" indent="0" algn="l" rtl="0">
              <a:lnSpc>
                <a:spcPct val="115000"/>
              </a:lnSpc>
              <a:spcBef>
                <a:spcPts val="0"/>
              </a:spcBef>
              <a:spcAft>
                <a:spcPts val="0"/>
              </a:spcAft>
              <a:buClr>
                <a:schemeClr val="dk1"/>
              </a:buClr>
              <a:buSzPct val="64705"/>
              <a:buFont typeface="Arial"/>
              <a:buNone/>
            </a:pPr>
            <a:endParaRPr sz="1700" b="1" dirty="0">
              <a:solidFill>
                <a:srgbClr val="FFFFFF"/>
              </a:solidFill>
              <a:latin typeface="Roboto Mono"/>
              <a:ea typeface="Roboto Mono"/>
              <a:cs typeface="Roboto Mono"/>
              <a:sym typeface="Roboto Mono"/>
            </a:endParaRPr>
          </a:p>
          <a:p>
            <a:pPr marL="0" lvl="0" indent="0" algn="r" rtl="1">
              <a:spcBef>
                <a:spcPts val="0"/>
              </a:spcBef>
              <a:spcAft>
                <a:spcPts val="0"/>
              </a:spcAft>
              <a:buNone/>
            </a:pPr>
            <a:endParaRPr dirty="0"/>
          </a:p>
        </p:txBody>
      </p:sp>
      <p:sp>
        <p:nvSpPr>
          <p:cNvPr id="141" name="Google Shape;141;g2156f84eaec_2_1445"/>
          <p:cNvSpPr txBox="1">
            <a:spLocks noGrp="1"/>
          </p:cNvSpPr>
          <p:nvPr>
            <p:ph idx="1"/>
          </p:nvPr>
        </p:nvSpPr>
        <p:spPr>
          <a:xfrm>
            <a:off x="1451575" y="2376851"/>
            <a:ext cx="9603300" cy="3089400"/>
          </a:xfrm>
          <a:prstGeom prst="rect">
            <a:avLst/>
          </a:prstGeom>
        </p:spPr>
        <p:txBody>
          <a:bodyPr spcFirstLastPara="1" wrap="square" lIns="91425" tIns="45700" rIns="91425" bIns="45700" anchor="t" anchorCtr="0">
            <a:normAutofit fontScale="92500" lnSpcReduction="10000"/>
          </a:bodyPr>
          <a:lstStyle/>
          <a:p>
            <a:pPr marL="0" lvl="0" indent="0" algn="l" rtl="0">
              <a:spcBef>
                <a:spcPts val="1000"/>
              </a:spcBef>
              <a:spcAft>
                <a:spcPts val="0"/>
              </a:spcAft>
              <a:buNone/>
            </a:pPr>
            <a:endParaRPr dirty="0">
              <a:solidFill>
                <a:schemeClr val="dk1"/>
              </a:solidFill>
              <a:latin typeface="Assistant"/>
              <a:ea typeface="Assistant"/>
              <a:cs typeface="Assistant"/>
              <a:sym typeface="Assistant"/>
            </a:endParaRPr>
          </a:p>
          <a:p>
            <a:pPr marL="0" lvl="0" indent="0" algn="l" rtl="0">
              <a:spcBef>
                <a:spcPts val="1600"/>
              </a:spcBef>
              <a:spcAft>
                <a:spcPts val="0"/>
              </a:spcAft>
              <a:buNone/>
            </a:pPr>
            <a:endParaRPr dirty="0">
              <a:solidFill>
                <a:schemeClr val="dk1"/>
              </a:solidFill>
              <a:latin typeface="Assistant"/>
              <a:ea typeface="Assistant"/>
              <a:cs typeface="Assistant"/>
              <a:sym typeface="Assistant"/>
            </a:endParaRPr>
          </a:p>
          <a:p>
            <a:pPr marL="0" lvl="0" indent="0" algn="r" rtl="0">
              <a:lnSpc>
                <a:spcPct val="115000"/>
              </a:lnSpc>
              <a:spcBef>
                <a:spcPts val="1600"/>
              </a:spcBef>
              <a:spcAft>
                <a:spcPts val="0"/>
              </a:spcAft>
              <a:buClr>
                <a:schemeClr val="dk1"/>
              </a:buClr>
              <a:buSzPct val="64705"/>
              <a:buFont typeface="Arial"/>
              <a:buNone/>
            </a:pPr>
            <a:r>
              <a:rPr lang="iw-IL" sz="1700" b="1" dirty="0">
                <a:solidFill>
                  <a:schemeClr val="dk1"/>
                </a:solidFill>
                <a:latin typeface="Assistant"/>
                <a:ea typeface="Assistant"/>
                <a:cs typeface="Assistant"/>
                <a:sym typeface="Assistant"/>
              </a:rPr>
              <a:t>SecurityConfig.java יצירת</a:t>
            </a:r>
            <a:endParaRPr sz="1700" b="1" dirty="0">
              <a:solidFill>
                <a:schemeClr val="dk1"/>
              </a:solidFill>
              <a:latin typeface="Assistant"/>
              <a:ea typeface="Assistant"/>
              <a:cs typeface="Assistant"/>
              <a:sym typeface="Assistant"/>
            </a:endParaRPr>
          </a:p>
          <a:p>
            <a:pPr marL="0" lvl="0" indent="0" algn="r" rtl="1">
              <a:spcBef>
                <a:spcPts val="1000"/>
              </a:spcBef>
              <a:spcAft>
                <a:spcPts val="0"/>
              </a:spcAft>
              <a:buClr>
                <a:schemeClr val="dk1"/>
              </a:buClr>
              <a:buSzPct val="68750"/>
              <a:buFont typeface="Arial"/>
              <a:buNone/>
            </a:pPr>
            <a:r>
              <a:rPr lang="iw-IL" sz="1600" dirty="0">
                <a:solidFill>
                  <a:schemeClr val="dk1"/>
                </a:solidFill>
                <a:latin typeface="Assistant"/>
                <a:ea typeface="Assistant"/>
                <a:cs typeface="Assistant"/>
                <a:sym typeface="Assistant"/>
              </a:rPr>
              <a:t>יצרתי קובץ זה והגדרתי בו את קונפיגורציית האבטחה של האפליקציה.</a:t>
            </a:r>
            <a:endParaRPr sz="1600" dirty="0">
              <a:solidFill>
                <a:schemeClr val="dk1"/>
              </a:solidFill>
              <a:latin typeface="Assistant"/>
              <a:ea typeface="Assistant"/>
              <a:cs typeface="Assistant"/>
              <a:sym typeface="Assistant"/>
            </a:endParaRPr>
          </a:p>
          <a:p>
            <a:pPr marL="0" lvl="0" indent="0" algn="r" rtl="1">
              <a:spcBef>
                <a:spcPts val="1000"/>
              </a:spcBef>
              <a:spcAft>
                <a:spcPts val="0"/>
              </a:spcAft>
              <a:buClr>
                <a:schemeClr val="dk1"/>
              </a:buClr>
              <a:buSzPct val="68750"/>
              <a:buFont typeface="Arial"/>
              <a:buNone/>
            </a:pPr>
            <a:r>
              <a:rPr lang="iw-IL" sz="1600" dirty="0">
                <a:solidFill>
                  <a:schemeClr val="dk1"/>
                </a:solidFill>
                <a:latin typeface="Assistant"/>
                <a:ea typeface="Assistant"/>
                <a:cs typeface="Assistant"/>
                <a:sym typeface="Assistant"/>
              </a:rPr>
              <a:t> הקובץ מכיל הגדרות של מסננים, דפי התחברות מוצלחים ושגיאות, </a:t>
            </a:r>
            <a:endParaRPr sz="1600" dirty="0">
              <a:solidFill>
                <a:schemeClr val="dk1"/>
              </a:solidFill>
              <a:latin typeface="Assistant"/>
              <a:ea typeface="Assistant"/>
              <a:cs typeface="Assistant"/>
              <a:sym typeface="Assistant"/>
            </a:endParaRPr>
          </a:p>
          <a:p>
            <a:pPr marL="0" lvl="0" indent="0" algn="r" rtl="1">
              <a:spcBef>
                <a:spcPts val="1000"/>
              </a:spcBef>
              <a:spcAft>
                <a:spcPts val="0"/>
              </a:spcAft>
              <a:buClr>
                <a:schemeClr val="dk1"/>
              </a:buClr>
              <a:buSzPct val="68750"/>
              <a:buFont typeface="Arial"/>
              <a:buNone/>
            </a:pPr>
            <a:r>
              <a:rPr lang="iw-IL" sz="1600" dirty="0">
                <a:solidFill>
                  <a:schemeClr val="dk1"/>
                </a:solidFill>
                <a:latin typeface="Assistant"/>
                <a:ea typeface="Assistant"/>
                <a:cs typeface="Assistant"/>
                <a:sym typeface="Assistant"/>
              </a:rPr>
              <a:t>וניהול הסשנים. בנוסף, הגדרתי את פרטי ההתחברות של OAuth2,</a:t>
            </a:r>
            <a:endParaRPr sz="1600" dirty="0">
              <a:solidFill>
                <a:schemeClr val="dk1"/>
              </a:solidFill>
              <a:latin typeface="Assistant"/>
              <a:ea typeface="Assistant"/>
              <a:cs typeface="Assistant"/>
              <a:sym typeface="Assistant"/>
            </a:endParaRPr>
          </a:p>
          <a:p>
            <a:pPr marL="0" lvl="0" indent="0" algn="r" rtl="1">
              <a:spcBef>
                <a:spcPts val="1000"/>
              </a:spcBef>
              <a:spcAft>
                <a:spcPts val="0"/>
              </a:spcAft>
              <a:buClr>
                <a:schemeClr val="dk1"/>
              </a:buClr>
              <a:buSzPct val="68750"/>
              <a:buFont typeface="Arial"/>
              <a:buNone/>
            </a:pPr>
            <a:r>
              <a:rPr lang="iw-IL" sz="1600" dirty="0">
                <a:solidFill>
                  <a:schemeClr val="dk1"/>
                </a:solidFill>
                <a:latin typeface="Assistant"/>
                <a:ea typeface="Assistant"/>
                <a:cs typeface="Assistant"/>
                <a:sym typeface="Assistant"/>
              </a:rPr>
              <a:t> כולל ה-Redirect URI שמכוון את המשתמש לדף הבית לאחר</a:t>
            </a:r>
            <a:endParaRPr sz="1600" dirty="0">
              <a:solidFill>
                <a:schemeClr val="dk1"/>
              </a:solidFill>
              <a:latin typeface="Assistant"/>
              <a:ea typeface="Assistant"/>
              <a:cs typeface="Assistant"/>
              <a:sym typeface="Assistant"/>
            </a:endParaRPr>
          </a:p>
          <a:p>
            <a:pPr marL="0" lvl="0" indent="0" algn="r" rtl="1">
              <a:spcBef>
                <a:spcPts val="1000"/>
              </a:spcBef>
              <a:spcAft>
                <a:spcPts val="0"/>
              </a:spcAft>
              <a:buClr>
                <a:schemeClr val="dk1"/>
              </a:buClr>
              <a:buSzPct val="68750"/>
              <a:buFont typeface="Arial"/>
              <a:buNone/>
            </a:pPr>
            <a:r>
              <a:rPr lang="iw-IL" sz="1600" dirty="0">
                <a:solidFill>
                  <a:schemeClr val="dk1"/>
                </a:solidFill>
                <a:latin typeface="Assistant"/>
                <a:ea typeface="Assistant"/>
                <a:cs typeface="Assistant"/>
                <a:sym typeface="Assistant"/>
              </a:rPr>
              <a:t> התחברות מוצלחת.</a:t>
            </a:r>
            <a:endParaRPr dirty="0">
              <a:solidFill>
                <a:schemeClr val="dk1"/>
              </a:solidFill>
              <a:latin typeface="Assistant"/>
              <a:ea typeface="Assistant"/>
              <a:cs typeface="Assistant"/>
              <a:sym typeface="Assistant"/>
            </a:endParaRPr>
          </a:p>
        </p:txBody>
      </p:sp>
      <p:pic>
        <p:nvPicPr>
          <p:cNvPr id="142" name="Google Shape;142;g2156f84eaec_2_1445"/>
          <p:cNvPicPr preferRelativeResize="0"/>
          <p:nvPr/>
        </p:nvPicPr>
        <p:blipFill>
          <a:blip r:embed="rId3">
            <a:alphaModFix/>
          </a:blip>
          <a:stretch>
            <a:fillRect/>
          </a:stretch>
        </p:blipFill>
        <p:spPr>
          <a:xfrm>
            <a:off x="924875" y="2070125"/>
            <a:ext cx="10330125" cy="1312125"/>
          </a:xfrm>
          <a:prstGeom prst="rect">
            <a:avLst/>
          </a:prstGeom>
          <a:noFill/>
          <a:ln>
            <a:noFill/>
          </a:ln>
        </p:spPr>
      </p:pic>
      <p:pic>
        <p:nvPicPr>
          <p:cNvPr id="143" name="Google Shape;143;g2156f84eaec_2_1445"/>
          <p:cNvPicPr preferRelativeResize="0"/>
          <p:nvPr/>
        </p:nvPicPr>
        <p:blipFill>
          <a:blip r:embed="rId4">
            <a:alphaModFix/>
          </a:blip>
          <a:stretch>
            <a:fillRect/>
          </a:stretch>
        </p:blipFill>
        <p:spPr>
          <a:xfrm>
            <a:off x="1102425" y="3858150"/>
            <a:ext cx="4686749" cy="2064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9" name="Google Shape;149;g2156f84eaec_2_1453"/>
          <p:cNvSpPr txBox="1">
            <a:spLocks noGrp="1"/>
          </p:cNvSpPr>
          <p:nvPr>
            <p:ph idx="1"/>
          </p:nvPr>
        </p:nvSpPr>
        <p:spPr>
          <a:xfrm>
            <a:off x="892386" y="1175385"/>
            <a:ext cx="10515600" cy="4351338"/>
          </a:xfrm>
          <a:prstGeom prst="rect">
            <a:avLst/>
          </a:prstGeom>
        </p:spPr>
        <p:txBody>
          <a:bodyPr spcFirstLastPara="1" wrap="square" lIns="91425" tIns="45700" rIns="91425" bIns="45700" anchor="t" anchorCtr="0">
            <a:normAutofit/>
          </a:bodyPr>
          <a:lstStyle/>
          <a:p>
            <a:pPr marL="457200" lvl="0" indent="-304165" algn="r" rtl="1">
              <a:lnSpc>
                <a:spcPct val="115000"/>
              </a:lnSpc>
              <a:spcBef>
                <a:spcPts val="1200"/>
              </a:spcBef>
              <a:spcAft>
                <a:spcPts val="0"/>
              </a:spcAft>
              <a:buClr>
                <a:srgbClr val="DD1380"/>
              </a:buClr>
              <a:buSzPct val="100000"/>
              <a:buFont typeface="Assistant"/>
              <a:buChar char="●"/>
            </a:pPr>
            <a:r>
              <a:rPr lang="iw-IL" sz="2000" dirty="0">
                <a:solidFill>
                  <a:srgbClr val="DD1380"/>
                </a:solidFill>
                <a:latin typeface="Assistant"/>
                <a:ea typeface="Assistant"/>
                <a:cs typeface="Assistant"/>
                <a:sym typeface="Assistant"/>
              </a:rPr>
              <a:t>התחברות באמצעות GitHub Java Spring Boot OAuth2 -</a:t>
            </a:r>
            <a:endParaRPr sz="2000" dirty="0">
              <a:solidFill>
                <a:schemeClr val="dk1"/>
              </a:solidFill>
              <a:latin typeface="Assistant"/>
              <a:ea typeface="Assistant"/>
              <a:cs typeface="Assistant"/>
              <a:sym typeface="Assistant"/>
            </a:endParaRPr>
          </a:p>
          <a:p>
            <a:pPr marL="457200" lvl="0" indent="0" algn="r" rtl="1">
              <a:lnSpc>
                <a:spcPct val="115000"/>
              </a:lnSpc>
              <a:spcBef>
                <a:spcPts val="1200"/>
              </a:spcBef>
              <a:spcAft>
                <a:spcPts val="0"/>
              </a:spcAft>
              <a:buNone/>
            </a:pPr>
            <a:r>
              <a:rPr lang="iw-IL" sz="1400" dirty="0">
                <a:solidFill>
                  <a:schemeClr val="dk1"/>
                </a:solidFill>
                <a:latin typeface="Assistant"/>
                <a:ea typeface="Assistant"/>
                <a:cs typeface="Assistant"/>
                <a:sym typeface="Assistant"/>
              </a:rPr>
              <a:t>ההתחברות מאפשרת למשתמשים לאמת את זהותם באמצעות האישורים של GitHub. פעולה זו משפרת את האבטחה ואת הנוחות למשתמשים באתר על ידי ניצול מנגנון האימות החזק של OAuth2 של GitHub.</a:t>
            </a:r>
            <a:endParaRPr sz="1400" dirty="0">
              <a:solidFill>
                <a:schemeClr val="dk1"/>
              </a:solidFill>
              <a:latin typeface="Assistant"/>
              <a:ea typeface="Assistant"/>
              <a:cs typeface="Assistant"/>
              <a:sym typeface="Assistant"/>
            </a:endParaRPr>
          </a:p>
          <a:p>
            <a:pPr marL="0" lvl="0" indent="0" algn="r" rtl="1">
              <a:lnSpc>
                <a:spcPct val="115000"/>
              </a:lnSpc>
              <a:spcBef>
                <a:spcPts val="1200"/>
              </a:spcBef>
              <a:spcAft>
                <a:spcPts val="0"/>
              </a:spcAft>
              <a:buClr>
                <a:schemeClr val="dk1"/>
              </a:buClr>
              <a:buSzPct val="73333"/>
              <a:buFont typeface="Arial"/>
              <a:buNone/>
            </a:pPr>
            <a:r>
              <a:rPr lang="iw-IL" sz="1500" b="1" dirty="0">
                <a:solidFill>
                  <a:srgbClr val="191919"/>
                </a:solidFill>
              </a:rPr>
              <a:t>מהלך </a:t>
            </a:r>
            <a:r>
              <a:rPr lang="iw-IL" sz="1500" b="1" dirty="0">
                <a:solidFill>
                  <a:srgbClr val="191919"/>
                </a:solidFill>
                <a:latin typeface="Assistant"/>
                <a:ea typeface="Assistant"/>
                <a:cs typeface="Assistant"/>
                <a:sym typeface="Assistant"/>
              </a:rPr>
              <a:t>הביצוע:</a:t>
            </a:r>
            <a:endParaRPr sz="1500" b="1" dirty="0">
              <a:solidFill>
                <a:srgbClr val="191919"/>
              </a:solidFill>
              <a:latin typeface="Assistant"/>
              <a:ea typeface="Assistant"/>
              <a:cs typeface="Assistant"/>
              <a:sym typeface="Assistant"/>
            </a:endParaRPr>
          </a:p>
          <a:p>
            <a:pPr marL="457200" lvl="0" indent="-314960" algn="r" rtl="1">
              <a:lnSpc>
                <a:spcPct val="115000"/>
              </a:lnSpc>
              <a:spcBef>
                <a:spcPts val="0"/>
              </a:spcBef>
              <a:spcAft>
                <a:spcPts val="0"/>
              </a:spcAft>
              <a:buClr>
                <a:srgbClr val="191919"/>
              </a:buClr>
              <a:buSzPct val="114285"/>
              <a:buFont typeface="Assistant"/>
              <a:buAutoNum type="arabicPeriod"/>
            </a:pPr>
            <a:r>
              <a:rPr lang="iw-IL" sz="1400" dirty="0">
                <a:solidFill>
                  <a:srgbClr val="191919"/>
                </a:solidFill>
                <a:latin typeface="Assistant"/>
                <a:ea typeface="Assistant"/>
                <a:cs typeface="Assistant"/>
                <a:sym typeface="Assistant"/>
              </a:rPr>
              <a:t>נרשמתי דרך אפליקציית OAuth2 ב-GitHub כדי לקבל את ה-Client ID וה-Client Secret.</a:t>
            </a:r>
            <a:endParaRPr sz="1400" dirty="0">
              <a:solidFill>
                <a:srgbClr val="191919"/>
              </a:solidFill>
              <a:latin typeface="Assistant"/>
              <a:ea typeface="Assistant"/>
              <a:cs typeface="Assistant"/>
              <a:sym typeface="Assistant"/>
            </a:endParaRPr>
          </a:p>
          <a:p>
            <a:pPr marL="457200" lvl="0" indent="-304165" algn="r" rtl="1">
              <a:lnSpc>
                <a:spcPct val="115000"/>
              </a:lnSpc>
              <a:spcBef>
                <a:spcPts val="0"/>
              </a:spcBef>
              <a:spcAft>
                <a:spcPts val="0"/>
              </a:spcAft>
              <a:buClr>
                <a:srgbClr val="191919"/>
              </a:buClr>
              <a:buSzPct val="100000"/>
              <a:buFont typeface="Assistant"/>
              <a:buAutoNum type="arabicPeriod"/>
            </a:pPr>
            <a:r>
              <a:rPr lang="iw-IL" sz="1400" dirty="0">
                <a:solidFill>
                  <a:srgbClr val="191919"/>
                </a:solidFill>
                <a:latin typeface="Assistant"/>
                <a:ea typeface="Assistant"/>
                <a:cs typeface="Assistant"/>
                <a:sym typeface="Assistant"/>
              </a:rPr>
              <a:t>הגדרתי את מאפייני היישום לכלול את ה-Client ID וה-Client Secret והגדרות OAuth2 אחרות הספציפיות ל-GitHub. </a:t>
            </a:r>
            <a:endParaRPr sz="1400" dirty="0">
              <a:solidFill>
                <a:srgbClr val="191919"/>
              </a:solidFill>
              <a:latin typeface="Assistant"/>
              <a:ea typeface="Assistant"/>
              <a:cs typeface="Assistant"/>
              <a:sym typeface="Assistant"/>
            </a:endParaRPr>
          </a:p>
          <a:p>
            <a:pPr marL="457200" lvl="0" indent="-304165" algn="r" rtl="1">
              <a:lnSpc>
                <a:spcPct val="115000"/>
              </a:lnSpc>
              <a:spcBef>
                <a:spcPts val="0"/>
              </a:spcBef>
              <a:spcAft>
                <a:spcPts val="0"/>
              </a:spcAft>
              <a:buClr>
                <a:srgbClr val="191919"/>
              </a:buClr>
              <a:buSzPct val="100000"/>
              <a:buFont typeface="Assistant"/>
              <a:buAutoNum type="arabicPeriod"/>
            </a:pPr>
            <a:r>
              <a:rPr lang="iw-IL" sz="1400" dirty="0">
                <a:solidFill>
                  <a:srgbClr val="191919"/>
                </a:solidFill>
                <a:latin typeface="Assistant"/>
                <a:ea typeface="Assistant"/>
                <a:cs typeface="Assistant"/>
                <a:sym typeface="Assistant"/>
              </a:rPr>
              <a:t>הוספתי קוד שמשתמש בכל הנ"ל ומפעיל את האימות דרך github</a:t>
            </a:r>
            <a:endParaRPr sz="1400" dirty="0">
              <a:solidFill>
                <a:srgbClr val="191919"/>
              </a:solidFill>
              <a:latin typeface="Assistant"/>
              <a:ea typeface="Assistant"/>
              <a:cs typeface="Assistant"/>
              <a:sym typeface="Assistant"/>
            </a:endParaRPr>
          </a:p>
          <a:p>
            <a:pPr marL="457200" lvl="0" indent="0" algn="r" rtl="1">
              <a:lnSpc>
                <a:spcPct val="115000"/>
              </a:lnSpc>
              <a:spcBef>
                <a:spcPts val="1200"/>
              </a:spcBef>
              <a:spcAft>
                <a:spcPts val="0"/>
              </a:spcAft>
              <a:buClr>
                <a:schemeClr val="dk1"/>
              </a:buClr>
              <a:buSzPct val="78571"/>
              <a:buFont typeface="Arial"/>
              <a:buNone/>
            </a:pPr>
            <a:endParaRPr sz="1400" dirty="0">
              <a:solidFill>
                <a:srgbClr val="191919"/>
              </a:solidFill>
              <a:latin typeface="Assistant"/>
              <a:ea typeface="Assistant"/>
              <a:cs typeface="Assistant"/>
              <a:sym typeface="Assistant"/>
            </a:endParaRPr>
          </a:p>
          <a:p>
            <a:pPr marL="0" lvl="0" indent="0" algn="r" rtl="1">
              <a:lnSpc>
                <a:spcPct val="115000"/>
              </a:lnSpc>
              <a:spcBef>
                <a:spcPts val="1200"/>
              </a:spcBef>
              <a:spcAft>
                <a:spcPts val="0"/>
              </a:spcAft>
              <a:buClr>
                <a:schemeClr val="dk1"/>
              </a:buClr>
              <a:buSzPct val="78571"/>
              <a:buFont typeface="Arial"/>
              <a:buNone/>
            </a:pPr>
            <a:r>
              <a:rPr lang="iw-IL" sz="1400" dirty="0">
                <a:solidFill>
                  <a:srgbClr val="191919"/>
                </a:solidFill>
                <a:latin typeface="Assistant"/>
                <a:ea typeface="Assistant"/>
                <a:cs typeface="Assistant"/>
                <a:sym typeface="Assistant"/>
              </a:rPr>
              <a:t>התוצאה הסופית הייתה שילוב התחברות OAuth2 של GitHub באפליקציית Spring Boot, שיפור באבטחה ובחווית המשתמש. </a:t>
            </a:r>
            <a:endParaRPr sz="1400" dirty="0">
              <a:solidFill>
                <a:srgbClr val="191919"/>
              </a:solidFill>
              <a:latin typeface="Assistant"/>
              <a:ea typeface="Assistant"/>
              <a:cs typeface="Assistant"/>
              <a:sym typeface="Assistant"/>
            </a:endParaRPr>
          </a:p>
          <a:p>
            <a:pPr marL="0" lvl="0" indent="0" algn="r" rtl="1">
              <a:lnSpc>
                <a:spcPct val="115000"/>
              </a:lnSpc>
              <a:spcBef>
                <a:spcPts val="1200"/>
              </a:spcBef>
              <a:spcAft>
                <a:spcPts val="0"/>
              </a:spcAft>
              <a:buClr>
                <a:schemeClr val="dk1"/>
              </a:buClr>
              <a:buSzPct val="78571"/>
              <a:buFont typeface="Arial"/>
              <a:buNone/>
            </a:pPr>
            <a:r>
              <a:rPr lang="iw-IL" sz="1400" dirty="0">
                <a:solidFill>
                  <a:srgbClr val="191919"/>
                </a:solidFill>
                <a:latin typeface="Assistant"/>
                <a:ea typeface="Assistant"/>
                <a:cs typeface="Assistant"/>
                <a:sym typeface="Assistant"/>
              </a:rPr>
              <a:t>משימה זו מדגימה הבנה מעמיקה של פרוטוקולי אימות מודרניים, Spring Boot ו-OAuth2 ומשקפת פיתוח מיומנויות מקיפות באבטחת אפליקציות web ופיתוח מבוסס Java.</a:t>
            </a:r>
            <a:endParaRPr sz="1400" dirty="0">
              <a:solidFill>
                <a:srgbClr val="191919"/>
              </a:solidFill>
              <a:latin typeface="Assistant"/>
              <a:ea typeface="Assistant"/>
              <a:cs typeface="Assistant"/>
              <a:sym typeface="Assistant"/>
            </a:endParaRPr>
          </a:p>
          <a:p>
            <a:pPr marL="0" lvl="0" indent="0" algn="l" rtl="0">
              <a:spcBef>
                <a:spcPts val="1200"/>
              </a:spcBef>
              <a:spcAft>
                <a:spcPts val="1600"/>
              </a:spcAft>
              <a:buNone/>
            </a:pPr>
            <a:endParaRPr dirty="0">
              <a:solidFill>
                <a:srgbClr val="191919"/>
              </a:solidFill>
              <a:latin typeface="Assistant"/>
              <a:ea typeface="Assistant"/>
              <a:cs typeface="Assistant"/>
              <a:sym typeface="Assistant"/>
            </a:endParaRPr>
          </a:p>
        </p:txBody>
      </p:sp>
      <p:sp>
        <p:nvSpPr>
          <p:cNvPr id="5" name="תיבת טקסט 4">
            <a:extLst>
              <a:ext uri="{FF2B5EF4-FFF2-40B4-BE49-F238E27FC236}">
                <a16:creationId xmlns:a16="http://schemas.microsoft.com/office/drawing/2014/main" id="{F1CBF2A6-F662-7751-FDB3-2364D77200CF}"/>
              </a:ext>
            </a:extLst>
          </p:cNvPr>
          <p:cNvSpPr txBox="1"/>
          <p:nvPr/>
        </p:nvSpPr>
        <p:spPr>
          <a:xfrm>
            <a:off x="3047485" y="3244334"/>
            <a:ext cx="6094970" cy="369332"/>
          </a:xfrm>
          <a:prstGeom prst="rect">
            <a:avLst/>
          </a:prstGeom>
          <a:noFill/>
        </p:spPr>
        <p:txBody>
          <a:bodyPr wrap="square">
            <a:spAutoFit/>
          </a:bodyPr>
          <a:lstStyle/>
          <a:p>
            <a:r>
              <a:rPr lang="he-IL" b="0" dirty="0">
                <a:effectLst/>
              </a:rPr>
              <a:t> </a:t>
            </a:r>
            <a:endParaRPr lang="he-IL" dirty="0"/>
          </a:p>
        </p:txBody>
      </p:sp>
      <p:sp>
        <p:nvSpPr>
          <p:cNvPr id="7" name="תיבת טקסט 6">
            <a:extLst>
              <a:ext uri="{FF2B5EF4-FFF2-40B4-BE49-F238E27FC236}">
                <a16:creationId xmlns:a16="http://schemas.microsoft.com/office/drawing/2014/main" id="{C5027A8B-A883-099A-89DD-6757BD1B6E2A}"/>
              </a:ext>
            </a:extLst>
          </p:cNvPr>
          <p:cNvSpPr txBox="1"/>
          <p:nvPr/>
        </p:nvSpPr>
        <p:spPr>
          <a:xfrm>
            <a:off x="3047485" y="3244334"/>
            <a:ext cx="6094970" cy="369332"/>
          </a:xfrm>
          <a:prstGeom prst="rect">
            <a:avLst/>
          </a:prstGeom>
          <a:noFill/>
        </p:spPr>
        <p:txBody>
          <a:bodyPr wrap="square">
            <a:spAutoFit/>
          </a:bodyPr>
          <a:lstStyle/>
          <a:p>
            <a:r>
              <a:rPr lang="he-IL" b="0" dirty="0">
                <a:effectLst/>
              </a:rPr>
              <a:t> </a:t>
            </a:r>
            <a:endParaRPr lang="he-IL"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2"/>
          <p:cNvSpPr txBox="1">
            <a:spLocks noGrp="1"/>
          </p:cNvSpPr>
          <p:nvPr>
            <p:ph type="title"/>
          </p:nvPr>
        </p:nvSpPr>
        <p:spPr>
          <a:xfrm>
            <a:off x="3908117" y="635775"/>
            <a:ext cx="6413330" cy="1013700"/>
          </a:xfrm>
          <a:prstGeom prst="rect">
            <a:avLst/>
          </a:prstGeom>
          <a:noFill/>
          <a:ln>
            <a:noFill/>
          </a:ln>
        </p:spPr>
        <p:txBody>
          <a:bodyPr spcFirstLastPara="1" wrap="square" lIns="91425" tIns="45700" rIns="91425" bIns="45700" anchor="t" anchorCtr="0">
            <a:normAutofit/>
          </a:bodyPr>
          <a:lstStyle/>
          <a:p>
            <a:pPr marL="0" lvl="0" indent="0" algn="l" rtl="1">
              <a:spcBef>
                <a:spcPts val="0"/>
              </a:spcBef>
              <a:spcAft>
                <a:spcPts val="0"/>
              </a:spcAft>
              <a:buClr>
                <a:schemeClr val="dk1"/>
              </a:buClr>
              <a:buSzPct val="117857"/>
              <a:buFont typeface="Gill Sans"/>
              <a:buNone/>
            </a:pPr>
            <a:r>
              <a:rPr lang="iw-IL" sz="5600" dirty="0">
                <a:solidFill>
                  <a:srgbClr val="DD1380"/>
                </a:solidFill>
                <a:cs typeface="+mn-cs"/>
              </a:rPr>
              <a:t>פרויקט אתר המכללה:</a:t>
            </a:r>
            <a:endParaRPr sz="5600" dirty="0">
              <a:solidFill>
                <a:srgbClr val="DD1380"/>
              </a:solidFill>
              <a:cs typeface="+mn-cs"/>
            </a:endParaRPr>
          </a:p>
          <a:p>
            <a:pPr marL="0" lvl="0" indent="0" algn="l" rtl="1">
              <a:lnSpc>
                <a:spcPct val="90000"/>
              </a:lnSpc>
              <a:spcBef>
                <a:spcPts val="0"/>
              </a:spcBef>
              <a:spcAft>
                <a:spcPts val="0"/>
              </a:spcAft>
              <a:buClr>
                <a:srgbClr val="FFFFFF"/>
              </a:buClr>
              <a:buSzPct val="100000"/>
              <a:buFont typeface="Gill Sans"/>
              <a:buNone/>
            </a:pPr>
            <a:endParaRPr sz="2400" dirty="0">
              <a:solidFill>
                <a:srgbClr val="FFFFFF"/>
              </a:solidFill>
            </a:endParaRPr>
          </a:p>
        </p:txBody>
      </p:sp>
      <p:sp>
        <p:nvSpPr>
          <p:cNvPr id="71" name="Google Shape;71;p2"/>
          <p:cNvSpPr txBox="1">
            <a:spLocks noGrp="1"/>
          </p:cNvSpPr>
          <p:nvPr>
            <p:ph idx="1"/>
          </p:nvPr>
        </p:nvSpPr>
        <p:spPr>
          <a:xfrm>
            <a:off x="2904850" y="1997500"/>
            <a:ext cx="6006300" cy="3856200"/>
          </a:xfrm>
          <a:prstGeom prst="rect">
            <a:avLst/>
          </a:prstGeom>
          <a:noFill/>
          <a:ln>
            <a:noFill/>
          </a:ln>
        </p:spPr>
        <p:txBody>
          <a:bodyPr spcFirstLastPara="1" wrap="square" lIns="91425" tIns="45700" rIns="91425" bIns="45700" anchor="t" anchorCtr="0">
            <a:normAutofit/>
          </a:bodyPr>
          <a:lstStyle/>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המוסד החינוכי </a:t>
            </a:r>
            <a:r>
              <a:rPr lang="iw-IL" sz="1800" b="1" dirty="0">
                <a:solidFill>
                  <a:srgbClr val="191919"/>
                </a:solidFill>
                <a:latin typeface="Assistant"/>
                <a:ea typeface="Assistant"/>
                <a:cs typeface="Assistant"/>
                <a:sym typeface="Assistant"/>
              </a:rPr>
              <a:t>:  </a:t>
            </a:r>
            <a:r>
              <a:rPr lang="iw-IL" sz="1800" dirty="0">
                <a:solidFill>
                  <a:srgbClr val="191919"/>
                </a:solidFill>
                <a:latin typeface="Assistant"/>
                <a:ea typeface="Assistant"/>
                <a:cs typeface="Assistant"/>
                <a:sym typeface="Assistant"/>
              </a:rPr>
              <a:t>לדעת חכמה</a:t>
            </a:r>
            <a:endParaRPr sz="2200"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הסטודנט:  </a:t>
            </a:r>
            <a:r>
              <a:rPr lang="iw-IL" sz="1800" dirty="0">
                <a:solidFill>
                  <a:srgbClr val="191919"/>
                </a:solidFill>
                <a:latin typeface="Assistant"/>
                <a:ea typeface="Assistant"/>
                <a:cs typeface="Assistant"/>
                <a:sym typeface="Assistant"/>
              </a:rPr>
              <a:t>מיכל בן אבו</a:t>
            </a:r>
            <a:endParaRPr sz="2200"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a:t>
            </a:r>
            <a:r>
              <a:rPr lang="iw-IL" sz="1800" b="1" dirty="0">
                <a:solidFill>
                  <a:srgbClr val="191919"/>
                </a:solidFill>
                <a:latin typeface="Assistant"/>
                <a:ea typeface="Assistant"/>
                <a:cs typeface="Assistant"/>
                <a:sym typeface="Assistant"/>
              </a:rPr>
              <a:t>החבר</a:t>
            </a:r>
            <a:r>
              <a:rPr lang="iw-IL" sz="1800" b="1" i="0" u="none" strike="noStrike" cap="none" dirty="0">
                <a:solidFill>
                  <a:srgbClr val="191919"/>
                </a:solidFill>
                <a:latin typeface="Assistant"/>
                <a:ea typeface="Assistant"/>
                <a:cs typeface="Assistant"/>
                <a:sym typeface="Assistant"/>
              </a:rPr>
              <a:t>ה מארחת:</a:t>
            </a:r>
            <a:r>
              <a:rPr lang="iw-IL" sz="1800" i="0" u="none" strike="noStrike" cap="none" dirty="0">
                <a:solidFill>
                  <a:srgbClr val="191919"/>
                </a:solidFill>
                <a:latin typeface="Assistant"/>
                <a:ea typeface="Assistant"/>
                <a:cs typeface="Assistant"/>
                <a:sym typeface="Assistant"/>
              </a:rPr>
              <a:t>  טכנולוגיית </a:t>
            </a:r>
            <a:r>
              <a:rPr lang="en-US" sz="1800" dirty="0" err="1">
                <a:latin typeface="Arial"/>
                <a:ea typeface="Arial"/>
                <a:cs typeface="Arial"/>
                <a:sym typeface="Arial"/>
              </a:rPr>
              <a:t>DiversiTech</a:t>
            </a:r>
            <a:r>
              <a:rPr lang="iw-IL" sz="1800" i="0" u="none" strike="noStrike" cap="none" dirty="0">
                <a:solidFill>
                  <a:srgbClr val="191919"/>
                </a:solidFill>
                <a:latin typeface="Assistant"/>
                <a:ea typeface="Assistant"/>
                <a:cs typeface="Assistant"/>
                <a:sym typeface="Assistant"/>
              </a:rPr>
              <a:t> </a:t>
            </a:r>
            <a:endParaRPr sz="1800" i="0" u="none" strike="noStrike" cap="none"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הלקוח הסופי: </a:t>
            </a:r>
            <a:r>
              <a:rPr lang="iw-IL" sz="1800" i="0" u="none" strike="noStrike" cap="none" dirty="0">
                <a:solidFill>
                  <a:srgbClr val="191919"/>
                </a:solidFill>
                <a:latin typeface="Assistant"/>
                <a:ea typeface="Assistant"/>
                <a:cs typeface="Assistant"/>
                <a:sym typeface="Assistant"/>
              </a:rPr>
              <a:t> </a:t>
            </a:r>
            <a:r>
              <a:rPr lang="iw-IL" sz="1800" dirty="0">
                <a:solidFill>
                  <a:srgbClr val="191919"/>
                </a:solidFill>
                <a:latin typeface="Assistant"/>
                <a:ea typeface="Assistant"/>
                <a:cs typeface="Assistant"/>
                <a:sym typeface="Assistant"/>
              </a:rPr>
              <a:t>סמינר הישן ירושלים</a:t>
            </a:r>
            <a:endParaRPr sz="2200"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הפרויקט:</a:t>
            </a:r>
            <a:r>
              <a:rPr lang="iw-IL" sz="1800" i="0" u="none" strike="noStrike" cap="none" dirty="0">
                <a:solidFill>
                  <a:srgbClr val="191919"/>
                </a:solidFill>
                <a:latin typeface="Assistant"/>
                <a:ea typeface="Assistant"/>
                <a:cs typeface="Assistant"/>
                <a:sym typeface="Assistant"/>
              </a:rPr>
              <a:t>  פיתוח אתר המכללה</a:t>
            </a:r>
            <a:endParaRPr lang="he-IL" sz="1800" i="0" u="none" strike="noStrike" cap="none"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he-IL" sz="1800" b="1" dirty="0">
                <a:solidFill>
                  <a:srgbClr val="191919"/>
                </a:solidFill>
                <a:latin typeface="Assistant"/>
                <a:ea typeface="Assistant"/>
                <a:cs typeface="Assistant"/>
                <a:sym typeface="Assistant"/>
              </a:rPr>
              <a:t>תיאור הפרויקט: </a:t>
            </a:r>
            <a:r>
              <a:rPr lang="he-IL" sz="1800" kern="1200" dirty="0">
                <a:solidFill>
                  <a:srgbClr val="000000"/>
                </a:solidFill>
                <a:effectLst/>
                <a:latin typeface="Assistant" pitchFamily="2" charset="-79"/>
                <a:ea typeface="Arial" panose="020B0604020202020204" pitchFamily="34" charset="0"/>
                <a:cs typeface="Assistant" pitchFamily="2" charset="-79"/>
              </a:rPr>
              <a:t>אתר לניהול האגף האדמיניסטרטיבי של המכון</a:t>
            </a:r>
            <a:endParaRPr sz="1800" i="0" u="none" strike="noStrike" cap="none" dirty="0">
              <a:solidFill>
                <a:srgbClr val="191919"/>
              </a:solidFill>
              <a:latin typeface="Assistant" pitchFamily="2" charset="-79"/>
              <a:ea typeface="Assistant"/>
              <a:cs typeface="Assistant" pitchFamily="2" charset="-79"/>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המנחה האישי: </a:t>
            </a:r>
            <a:r>
              <a:rPr lang="iw-IL" sz="1800" i="0" u="none" strike="noStrike" cap="none" dirty="0">
                <a:solidFill>
                  <a:srgbClr val="191919"/>
                </a:solidFill>
                <a:latin typeface="Assistant"/>
                <a:ea typeface="Assistant"/>
                <a:cs typeface="Assistant"/>
                <a:sym typeface="Assistant"/>
              </a:rPr>
              <a:t> תהילה אשלג</a:t>
            </a:r>
            <a:endParaRPr sz="2200" dirty="0">
              <a:solidFill>
                <a:srgbClr val="191919"/>
              </a:solidFill>
              <a:latin typeface="Assistant"/>
              <a:ea typeface="Assistant"/>
              <a:cs typeface="Assistant"/>
              <a:sym typeface="Assistant"/>
            </a:endParaRPr>
          </a:p>
          <a:p>
            <a:pPr marL="0" marR="0" lvl="0" indent="0">
              <a:lnSpc>
                <a:spcPct val="120000"/>
              </a:lnSpc>
              <a:spcBef>
                <a:spcPts val="0"/>
              </a:spcBef>
              <a:spcAft>
                <a:spcPts val="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שם המנחה האקדמי:</a:t>
            </a:r>
            <a:r>
              <a:rPr lang="iw-IL" sz="1800" i="0" u="none" strike="noStrike" cap="none" dirty="0">
                <a:solidFill>
                  <a:srgbClr val="191919"/>
                </a:solidFill>
                <a:latin typeface="Assistant"/>
                <a:ea typeface="Assistant"/>
                <a:cs typeface="Assistant"/>
                <a:sym typeface="Assistant"/>
              </a:rPr>
              <a:t>  </a:t>
            </a:r>
            <a:r>
              <a:rPr lang="he-IL" sz="1800" dirty="0">
                <a:solidFill>
                  <a:srgbClr val="191919"/>
                </a:solidFill>
                <a:latin typeface="Assistant"/>
                <a:ea typeface="Assistant"/>
                <a:cs typeface="Assistant"/>
                <a:sym typeface="Assistant"/>
              </a:rPr>
              <a:t> תהילה אשלג</a:t>
            </a:r>
            <a:endParaRPr sz="2200" dirty="0">
              <a:solidFill>
                <a:srgbClr val="191919"/>
              </a:solidFill>
              <a:latin typeface="Assistant"/>
              <a:ea typeface="Assistant"/>
              <a:cs typeface="Assistant"/>
              <a:sym typeface="Assistant"/>
            </a:endParaRPr>
          </a:p>
          <a:p>
            <a:pPr marL="0" marR="0" lvl="0" indent="0">
              <a:lnSpc>
                <a:spcPct val="120000"/>
              </a:lnSpc>
              <a:spcBef>
                <a:spcPts val="0"/>
              </a:spcBef>
              <a:spcAft>
                <a:spcPts val="1600"/>
              </a:spcAft>
              <a:buClr>
                <a:srgbClr val="FFFFFF"/>
              </a:buClr>
              <a:buSzPts val="1600"/>
              <a:buNone/>
            </a:pPr>
            <a:r>
              <a:rPr lang="iw-IL" sz="1800" b="1" i="0" u="none" strike="noStrike" cap="none" dirty="0">
                <a:solidFill>
                  <a:srgbClr val="191919"/>
                </a:solidFill>
                <a:latin typeface="Assistant"/>
                <a:ea typeface="Assistant"/>
                <a:cs typeface="Assistant"/>
                <a:sym typeface="Assistant"/>
              </a:rPr>
              <a:t>תאריך הגשה:</a:t>
            </a:r>
            <a:endParaRPr dirty="0">
              <a:solidFill>
                <a:srgbClr val="191919"/>
              </a:solidFill>
              <a:latin typeface="Assistant"/>
              <a:ea typeface="Assistant"/>
              <a:cs typeface="Assistant"/>
              <a:sym typeface="Assistant"/>
            </a:endParaRPr>
          </a:p>
        </p:txBody>
      </p:sp>
      <p:pic>
        <p:nvPicPr>
          <p:cNvPr id="72" name="Google Shape;72;p2" descr="תמונה שמכילה גרפיקה, עיצוב גרפי, גופן, לוגו&#10;&#10;התיאור נוצר באופן אוטומטי"/>
          <p:cNvPicPr preferRelativeResize="0"/>
          <p:nvPr/>
        </p:nvPicPr>
        <p:blipFill rotWithShape="1">
          <a:blip r:embed="rId3">
            <a:alphaModFix/>
          </a:blip>
          <a:srcRect/>
          <a:stretch/>
        </p:blipFill>
        <p:spPr>
          <a:xfrm>
            <a:off x="101013" y="4859593"/>
            <a:ext cx="2103309" cy="1988212"/>
          </a:xfrm>
          <a:prstGeom prst="rect">
            <a:avLst/>
          </a:prstGeom>
          <a:noFill/>
          <a:ln>
            <a:noFill/>
          </a:ln>
        </p:spPr>
      </p:pic>
      <p:pic>
        <p:nvPicPr>
          <p:cNvPr id="73" name="Google Shape;73;p2" descr="תמונה שמכילה טקסט, גופן, גרפיקה, לוגו&#10;&#10;התיאור נוצר באופן אוטומטי"/>
          <p:cNvPicPr preferRelativeResize="0"/>
          <p:nvPr/>
        </p:nvPicPr>
        <p:blipFill rotWithShape="1">
          <a:blip r:embed="rId4">
            <a:alphaModFix/>
          </a:blip>
          <a:srcRect/>
          <a:stretch/>
        </p:blipFill>
        <p:spPr>
          <a:xfrm>
            <a:off x="7231260" y="5227538"/>
            <a:ext cx="2550511" cy="1225663"/>
          </a:xfrm>
          <a:prstGeom prst="rect">
            <a:avLst/>
          </a:prstGeom>
          <a:noFill/>
          <a:ln>
            <a:noFill/>
          </a:ln>
        </p:spPr>
      </p:pic>
      <p:pic>
        <p:nvPicPr>
          <p:cNvPr id="2" name="תמונה 1" descr="תמונה שמכילה טקסט, גופן, לוגו, עיצוב&#10;&#10;התיאור נוצר באופן אוטומטי">
            <a:extLst>
              <a:ext uri="{FF2B5EF4-FFF2-40B4-BE49-F238E27FC236}">
                <a16:creationId xmlns:a16="http://schemas.microsoft.com/office/drawing/2014/main" id="{FE4F2865-8F9B-67E2-9CF4-31A4DA29F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0336" y="5150170"/>
            <a:ext cx="1656481" cy="1380401"/>
          </a:xfrm>
          <a:prstGeom prst="rect">
            <a:avLst/>
          </a:prstGeom>
        </p:spPr>
      </p:pic>
      <p:pic>
        <p:nvPicPr>
          <p:cNvPr id="3" name="תמונה 2" descr="תמונה שמכילה שרטוט, עיצוב, תרשים, גופן&#10;&#10;התיאור נוצר באופן אוטומטי">
            <a:extLst>
              <a:ext uri="{FF2B5EF4-FFF2-40B4-BE49-F238E27FC236}">
                <a16:creationId xmlns:a16="http://schemas.microsoft.com/office/drawing/2014/main" id="{05B6B519-9163-799A-7D58-0776274731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4324" y="5150170"/>
            <a:ext cx="1400782" cy="12343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6A0F5637-3FC5-31E7-F735-95052D4689BA}"/>
              </a:ext>
            </a:extLst>
          </p:cNvPr>
          <p:cNvSpPr txBox="1"/>
          <p:nvPr/>
        </p:nvSpPr>
        <p:spPr>
          <a:xfrm>
            <a:off x="2837420" y="3096052"/>
            <a:ext cx="6094970" cy="369332"/>
          </a:xfrm>
          <a:prstGeom prst="rect">
            <a:avLst/>
          </a:prstGeom>
          <a:noFill/>
        </p:spPr>
        <p:txBody>
          <a:bodyPr wrap="square">
            <a:spAutoFit/>
          </a:bodyPr>
          <a:lstStyle/>
          <a:p>
            <a:r>
              <a:rPr lang="he-IL" dirty="0"/>
              <a:t> </a:t>
            </a:r>
          </a:p>
        </p:txBody>
      </p:sp>
      <p:pic>
        <p:nvPicPr>
          <p:cNvPr id="2050" name="Picture 2">
            <a:extLst>
              <a:ext uri="{FF2B5EF4-FFF2-40B4-BE49-F238E27FC236}">
                <a16:creationId xmlns:a16="http://schemas.microsoft.com/office/drawing/2014/main" id="{886CCC37-0983-5FF6-6876-3A2CAD76C9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25" y="1658487"/>
            <a:ext cx="5341416" cy="297394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39468A5-D45D-B7C1-A5C5-324DA78E6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905" y="1749830"/>
            <a:ext cx="5967541" cy="2406867"/>
          </a:xfrm>
          <a:prstGeom prst="rect">
            <a:avLst/>
          </a:prstGeom>
          <a:noFill/>
          <a:extLst>
            <a:ext uri="{909E8E84-426E-40DD-AFC4-6F175D3DCCD1}">
              <a14:hiddenFill xmlns:a14="http://schemas.microsoft.com/office/drawing/2010/main">
                <a:solidFill>
                  <a:srgbClr val="FFFFFF"/>
                </a:solidFill>
              </a14:hiddenFill>
            </a:ext>
          </a:extLst>
        </p:spPr>
      </p:pic>
      <p:sp>
        <p:nvSpPr>
          <p:cNvPr id="9" name="תיבת טקסט 8">
            <a:extLst>
              <a:ext uri="{FF2B5EF4-FFF2-40B4-BE49-F238E27FC236}">
                <a16:creationId xmlns:a16="http://schemas.microsoft.com/office/drawing/2014/main" id="{A663F676-CDAE-DD4E-4918-9B3C71BD7010}"/>
              </a:ext>
            </a:extLst>
          </p:cNvPr>
          <p:cNvSpPr txBox="1"/>
          <p:nvPr/>
        </p:nvSpPr>
        <p:spPr>
          <a:xfrm>
            <a:off x="4938068" y="514670"/>
            <a:ext cx="6343650" cy="1477328"/>
          </a:xfrm>
          <a:prstGeom prst="rect">
            <a:avLst/>
          </a:prstGeom>
          <a:noFill/>
        </p:spPr>
        <p:txBody>
          <a:bodyPr wrap="square">
            <a:spAutoFit/>
          </a:bodyPr>
          <a:lstStyle/>
          <a:p>
            <a:pPr algn="r" rtl="1">
              <a:spcBef>
                <a:spcPts val="0"/>
              </a:spcBef>
              <a:spcAft>
                <a:spcPts val="0"/>
              </a:spcAft>
            </a:pPr>
            <a:r>
              <a:rPr lang="he-IL" sz="1800" b="0" i="0" u="none" strike="noStrike" dirty="0">
                <a:effectLst/>
                <a:latin typeface="Arial" panose="020B0604020202020204" pitchFamily="34" charset="0"/>
              </a:rPr>
              <a:t>פירוט שלב 2:</a:t>
            </a:r>
            <a:br>
              <a:rPr lang="en-US" sz="1800" b="0" i="0" u="none" strike="noStrike" dirty="0">
                <a:effectLst/>
                <a:latin typeface="Arial" panose="020B0604020202020204" pitchFamily="34" charset="0"/>
              </a:rPr>
            </a:br>
            <a:r>
              <a:rPr lang="he-IL" dirty="0">
                <a:latin typeface="Arial" panose="020B0604020202020204" pitchFamily="34" charset="0"/>
              </a:rPr>
              <a:t> * </a:t>
            </a:r>
            <a:r>
              <a:rPr lang="he-IL" sz="1800" b="0" i="0" u="none" strike="noStrike" dirty="0">
                <a:effectLst/>
                <a:latin typeface="Arial" panose="020B0604020202020204" pitchFamily="34" charset="0"/>
              </a:rPr>
              <a:t>רישום ויצירת </a:t>
            </a:r>
            <a:r>
              <a:rPr lang="en-US" sz="1800" b="0" i="0" u="none" strike="noStrike" dirty="0">
                <a:effectLst/>
                <a:latin typeface="Arial" panose="020B0604020202020204" pitchFamily="34" charset="0"/>
              </a:rPr>
              <a:t>OAuth App </a:t>
            </a:r>
            <a:r>
              <a:rPr lang="he-IL" sz="1800" b="0" i="0" u="none" strike="noStrike" dirty="0">
                <a:effectLst/>
                <a:latin typeface="Arial" panose="020B0604020202020204" pitchFamily="34" charset="0"/>
              </a:rPr>
              <a:t>תואם לפרויקט </a:t>
            </a:r>
          </a:p>
          <a:p>
            <a:pPr algn="r" rtl="1" fontAlgn="base">
              <a:spcBef>
                <a:spcPts val="0"/>
              </a:spcBef>
              <a:spcAft>
                <a:spcPts val="0"/>
              </a:spcAft>
            </a:pPr>
            <a:r>
              <a:rPr lang="he-IL" sz="1800" b="0" i="0" u="none" strike="noStrike" dirty="0">
                <a:effectLst/>
                <a:latin typeface="Arial" panose="020B0604020202020204" pitchFamily="34" charset="0"/>
              </a:rPr>
              <a:t>*  קבלת </a:t>
            </a:r>
            <a:r>
              <a:rPr lang="he-IL" sz="1800" b="0" i="1" u="none" strike="noStrike" dirty="0">
                <a:effectLst/>
                <a:latin typeface="Arial" panose="020B0604020202020204" pitchFamily="34" charset="0"/>
              </a:rPr>
              <a:t> ה-</a:t>
            </a:r>
            <a:r>
              <a:rPr lang="en-US" sz="1800" b="0" i="1" u="none" strike="noStrike" dirty="0">
                <a:effectLst/>
                <a:latin typeface="Arial" panose="020B0604020202020204" pitchFamily="34" charset="0"/>
              </a:rPr>
              <a:t>Client ID </a:t>
            </a:r>
            <a:r>
              <a:rPr lang="he-IL" sz="1800" b="0" i="1" u="none" strike="noStrike" dirty="0">
                <a:effectLst/>
                <a:latin typeface="Arial" panose="020B0604020202020204" pitchFamily="34" charset="0"/>
              </a:rPr>
              <a:t>וה-</a:t>
            </a:r>
            <a:r>
              <a:rPr lang="en-US" sz="1800" b="0" i="1" u="none" strike="noStrike" dirty="0">
                <a:effectLst/>
                <a:latin typeface="Arial" panose="020B0604020202020204" pitchFamily="34" charset="0"/>
              </a:rPr>
              <a:t>Client Secret </a:t>
            </a:r>
            <a:r>
              <a:rPr lang="he-IL" sz="1800" b="0" i="1" u="none" strike="noStrike" dirty="0">
                <a:effectLst/>
                <a:latin typeface="Arial" panose="020B0604020202020204" pitchFamily="34" charset="0"/>
              </a:rPr>
              <a:t>ושתילה במקום הנכון</a:t>
            </a:r>
            <a:endParaRPr lang="he-IL" sz="1800" b="0" i="0" u="none" strike="noStrike" dirty="0">
              <a:effectLst/>
              <a:latin typeface="Arial" panose="020B0604020202020204" pitchFamily="34" charset="0"/>
            </a:endParaRPr>
          </a:p>
          <a:p>
            <a:br>
              <a:rPr lang="he-IL" b="0" dirty="0">
                <a:effectLst/>
              </a:rPr>
            </a:br>
            <a:endParaRPr lang="he-IL" dirty="0"/>
          </a:p>
        </p:txBody>
      </p:sp>
      <p:sp>
        <p:nvSpPr>
          <p:cNvPr id="11" name="תיבת טקסט 10">
            <a:extLst>
              <a:ext uri="{FF2B5EF4-FFF2-40B4-BE49-F238E27FC236}">
                <a16:creationId xmlns:a16="http://schemas.microsoft.com/office/drawing/2014/main" id="{7C6560CE-AEB4-FFF2-27BA-2D8BF7A01B04}"/>
              </a:ext>
            </a:extLst>
          </p:cNvPr>
          <p:cNvSpPr txBox="1"/>
          <p:nvPr/>
        </p:nvSpPr>
        <p:spPr>
          <a:xfrm>
            <a:off x="6356044" y="4337421"/>
            <a:ext cx="5025261" cy="923330"/>
          </a:xfrm>
          <a:prstGeom prst="rect">
            <a:avLst/>
          </a:prstGeom>
          <a:noFill/>
        </p:spPr>
        <p:txBody>
          <a:bodyPr wrap="square">
            <a:spAutoFit/>
          </a:bodyPr>
          <a:lstStyle/>
          <a:p>
            <a:pPr algn="r" rtl="1">
              <a:spcBef>
                <a:spcPts val="0"/>
              </a:spcBef>
              <a:spcAft>
                <a:spcPts val="0"/>
              </a:spcAft>
            </a:pPr>
            <a:r>
              <a:rPr lang="he-IL" sz="1800" b="0" i="0" u="none" strike="noStrike" dirty="0">
                <a:effectLst/>
                <a:latin typeface="Gill Sans"/>
              </a:rPr>
              <a:t>פירוט שלב 3:</a:t>
            </a:r>
            <a:endParaRPr lang="he-IL" b="0" dirty="0">
              <a:effectLst/>
            </a:endParaRPr>
          </a:p>
          <a:p>
            <a:br>
              <a:rPr lang="he-IL" dirty="0"/>
            </a:br>
            <a:endParaRPr lang="he-IL" dirty="0"/>
          </a:p>
        </p:txBody>
      </p:sp>
      <p:pic>
        <p:nvPicPr>
          <p:cNvPr id="2054" name="Picture 6">
            <a:extLst>
              <a:ext uri="{FF2B5EF4-FFF2-40B4-BE49-F238E27FC236}">
                <a16:creationId xmlns:a16="http://schemas.microsoft.com/office/drawing/2014/main" id="{5C1D1CA1-048A-5B72-2E30-5DB842A90B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098" y="4928695"/>
            <a:ext cx="10052221" cy="1331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439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6A0F5637-3FC5-31E7-F735-95052D4689BA}"/>
              </a:ext>
            </a:extLst>
          </p:cNvPr>
          <p:cNvSpPr txBox="1"/>
          <p:nvPr/>
        </p:nvSpPr>
        <p:spPr>
          <a:xfrm>
            <a:off x="2837420" y="3096052"/>
            <a:ext cx="6094970" cy="369332"/>
          </a:xfrm>
          <a:prstGeom prst="rect">
            <a:avLst/>
          </a:prstGeom>
          <a:noFill/>
        </p:spPr>
        <p:txBody>
          <a:bodyPr wrap="square">
            <a:spAutoFit/>
          </a:bodyPr>
          <a:lstStyle/>
          <a:p>
            <a:r>
              <a:rPr lang="he-IL" dirty="0"/>
              <a:t> </a:t>
            </a:r>
          </a:p>
        </p:txBody>
      </p:sp>
      <p:sp>
        <p:nvSpPr>
          <p:cNvPr id="9" name="תיבת טקסט 8">
            <a:extLst>
              <a:ext uri="{FF2B5EF4-FFF2-40B4-BE49-F238E27FC236}">
                <a16:creationId xmlns:a16="http://schemas.microsoft.com/office/drawing/2014/main" id="{A663F676-CDAE-DD4E-4918-9B3C71BD7010}"/>
              </a:ext>
            </a:extLst>
          </p:cNvPr>
          <p:cNvSpPr txBox="1"/>
          <p:nvPr/>
        </p:nvSpPr>
        <p:spPr>
          <a:xfrm>
            <a:off x="4721825" y="374835"/>
            <a:ext cx="6343650" cy="400110"/>
          </a:xfrm>
          <a:prstGeom prst="rect">
            <a:avLst/>
          </a:prstGeom>
          <a:noFill/>
        </p:spPr>
        <p:txBody>
          <a:bodyPr wrap="square">
            <a:spAutoFit/>
          </a:bodyPr>
          <a:lstStyle/>
          <a:p>
            <a:r>
              <a:rPr lang="en-US" sz="2000" b="1" dirty="0">
                <a:latin typeface="Abadi" panose="020B0604020104020204" pitchFamily="34" charset="0"/>
              </a:rPr>
              <a:t>controller</a:t>
            </a:r>
            <a:r>
              <a:rPr lang="he-IL" sz="2000" b="1" dirty="0">
                <a:latin typeface="Abadi" panose="020B0604020104020204" pitchFamily="34" charset="0"/>
              </a:rPr>
              <a:t> של התחברות עם </a:t>
            </a:r>
            <a:r>
              <a:rPr lang="en-US" sz="2000" b="1" dirty="0">
                <a:latin typeface="Abadi" panose="020B0604020104020204" pitchFamily="34" charset="0"/>
              </a:rPr>
              <a:t>google, </a:t>
            </a:r>
            <a:r>
              <a:rPr lang="en-US" sz="2000" b="1" dirty="0" err="1">
                <a:latin typeface="Abadi" panose="020B0604020104020204" pitchFamily="34" charset="0"/>
              </a:rPr>
              <a:t>github</a:t>
            </a:r>
            <a:r>
              <a:rPr lang="en-US" sz="2000" b="1" dirty="0">
                <a:latin typeface="Abadi" panose="020B0604020104020204" pitchFamily="34" charset="0"/>
              </a:rPr>
              <a:t> </a:t>
            </a:r>
            <a:endParaRPr lang="he-IL" sz="2000" b="1" dirty="0">
              <a:latin typeface="Abadi" panose="020B0604020104020204" pitchFamily="34" charset="0"/>
            </a:endParaRPr>
          </a:p>
        </p:txBody>
      </p:sp>
      <p:sp>
        <p:nvSpPr>
          <p:cNvPr id="11" name="תיבת טקסט 10">
            <a:extLst>
              <a:ext uri="{FF2B5EF4-FFF2-40B4-BE49-F238E27FC236}">
                <a16:creationId xmlns:a16="http://schemas.microsoft.com/office/drawing/2014/main" id="{7C6560CE-AEB4-FFF2-27BA-2D8BF7A01B04}"/>
              </a:ext>
            </a:extLst>
          </p:cNvPr>
          <p:cNvSpPr txBox="1"/>
          <p:nvPr/>
        </p:nvSpPr>
        <p:spPr>
          <a:xfrm>
            <a:off x="6356044" y="4337421"/>
            <a:ext cx="5025261" cy="646331"/>
          </a:xfrm>
          <a:prstGeom prst="rect">
            <a:avLst/>
          </a:prstGeom>
          <a:noFill/>
        </p:spPr>
        <p:txBody>
          <a:bodyPr wrap="square">
            <a:spAutoFit/>
          </a:bodyPr>
          <a:lstStyle/>
          <a:p>
            <a:br>
              <a:rPr lang="he-IL" dirty="0"/>
            </a:br>
            <a:endParaRPr lang="he-IL" dirty="0"/>
          </a:p>
        </p:txBody>
      </p:sp>
      <p:pic>
        <p:nvPicPr>
          <p:cNvPr id="3" name="תמונה 2">
            <a:extLst>
              <a:ext uri="{FF2B5EF4-FFF2-40B4-BE49-F238E27FC236}">
                <a16:creationId xmlns:a16="http://schemas.microsoft.com/office/drawing/2014/main" id="{F21BA70A-67B5-62C2-219D-9E3F7F34B6C4}"/>
              </a:ext>
            </a:extLst>
          </p:cNvPr>
          <p:cNvPicPr>
            <a:picLocks noChangeAspect="1"/>
          </p:cNvPicPr>
          <p:nvPr/>
        </p:nvPicPr>
        <p:blipFill>
          <a:blip r:embed="rId2"/>
          <a:stretch>
            <a:fillRect/>
          </a:stretch>
        </p:blipFill>
        <p:spPr>
          <a:xfrm>
            <a:off x="517097" y="1068859"/>
            <a:ext cx="5978196" cy="5369011"/>
          </a:xfrm>
          <a:prstGeom prst="rect">
            <a:avLst/>
          </a:prstGeom>
        </p:spPr>
      </p:pic>
      <p:sp>
        <p:nvSpPr>
          <p:cNvPr id="6" name="תיבת טקסט 5">
            <a:extLst>
              <a:ext uri="{FF2B5EF4-FFF2-40B4-BE49-F238E27FC236}">
                <a16:creationId xmlns:a16="http://schemas.microsoft.com/office/drawing/2014/main" id="{B5425D2F-7DC7-74ED-382C-94C562018AFD}"/>
              </a:ext>
            </a:extLst>
          </p:cNvPr>
          <p:cNvSpPr txBox="1"/>
          <p:nvPr/>
        </p:nvSpPr>
        <p:spPr>
          <a:xfrm>
            <a:off x="6888480" y="1033600"/>
            <a:ext cx="5120608"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eaLnBrk="0" fontAlgn="base" hangingPunct="0">
              <a:spcBef>
                <a:spcPct val="0"/>
              </a:spcBef>
              <a:spcAft>
                <a:spcPct val="0"/>
              </a:spcAft>
            </a:pPr>
            <a:r>
              <a:rPr kumimoji="0" lang="he-IL" altLang="he-IL" sz="1600" b="0" i="0" u="none" strike="noStrike" cap="none" normalizeH="0" baseline="0" dirty="0">
                <a:ln>
                  <a:noFill/>
                </a:ln>
                <a:solidFill>
                  <a:schemeClr val="tx1"/>
                </a:solidFill>
                <a:effectLst/>
                <a:latin typeface="Arial" panose="020B0604020202020204" pitchFamily="34" charset="0"/>
              </a:rPr>
              <a:t>יצרתי </a:t>
            </a:r>
            <a:r>
              <a:rPr kumimoji="0" lang="en-US" altLang="he-IL" sz="1600" b="0" i="0" u="none" strike="noStrike" cap="none" normalizeH="0" baseline="0" dirty="0">
                <a:ln>
                  <a:noFill/>
                </a:ln>
                <a:solidFill>
                  <a:schemeClr val="tx1"/>
                </a:solidFill>
                <a:effectLst/>
                <a:latin typeface="Arial" panose="020B0604020202020204" pitchFamily="34" charset="0"/>
              </a:rPr>
              <a:t>controller</a:t>
            </a:r>
            <a:r>
              <a:rPr lang="en-US" altLang="he-IL" sz="1600" dirty="0">
                <a:latin typeface="Arial" panose="020B0604020202020204" pitchFamily="34" charset="0"/>
              </a:rPr>
              <a:t> </a:t>
            </a:r>
            <a:r>
              <a:rPr lang="he-IL" altLang="he-IL" sz="1600" dirty="0">
                <a:latin typeface="Arial" panose="020B0604020202020204" pitchFamily="34" charset="0"/>
              </a:rPr>
              <a:t> </a:t>
            </a:r>
            <a:r>
              <a:rPr kumimoji="0" lang="he-IL" altLang="he-IL"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שמתחבר ל-</a:t>
            </a:r>
            <a:r>
              <a:rPr kumimoji="0" lang="he-IL" altLang="he-IL"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Google</a:t>
            </a:r>
            <a:r>
              <a:rPr kumimoji="0" lang="he-IL" altLang="he-IL"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he-IL" sz="16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ול-GitHub</a:t>
            </a:r>
            <a:r>
              <a:rPr kumimoji="0" lang="he-IL" altLang="he-IL"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באמצעות 2OAuth. לאחר שהמשתמש מתחבר בהצלחה, הקוד שולף את כתובת האימייל שלו מתוך פרטי ה-2OAuth ויוצר אובייקט חדש מסוג </a:t>
            </a:r>
            <a:r>
              <a:rPr kumimoji="0" lang="he-IL" altLang="he-IL" sz="1600" b="0" i="0" u="none" strike="noStrike" cap="none" normalizeH="0" baseline="0" dirty="0" err="1">
                <a:ln>
                  <a:noFill/>
                </a:ln>
                <a:solidFill>
                  <a:schemeClr val="tx1"/>
                </a:solidFill>
                <a:effectLst/>
                <a:latin typeface="Arial Unicode MS"/>
              </a:rPr>
              <a:t>UserEntity</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a:ln>
                  <a:noFill/>
                </a:ln>
                <a:solidFill>
                  <a:schemeClr val="tx1"/>
                </a:solidFill>
                <a:effectLst/>
                <a:cs typeface="Arial" panose="020B0604020202020204" pitchFamily="34" charset="0"/>
              </a:rPr>
              <a:t>כאשר כתובת האימייל משמשת לזיהוי המשתמש</a:t>
            </a:r>
            <a:r>
              <a:rPr lang="he-IL" altLang="he-IL" sz="1600" dirty="0">
                <a:cs typeface="Arial" panose="020B0604020202020204" pitchFamily="34" charset="0"/>
              </a:rPr>
              <a:t> ולהתחברות לאתר.</a:t>
            </a:r>
            <a:endParaRPr kumimoji="0" lang="he-IL" altLang="he-IL" sz="1600" b="0" i="0" u="none" strike="noStrike" cap="none" normalizeH="0" baseline="0" dirty="0">
              <a:ln>
                <a:noFill/>
              </a:ln>
              <a:solidFill>
                <a:schemeClr val="tx1"/>
              </a:solidFill>
              <a:effectLst/>
              <a:latin typeface="Arial" panose="020B0604020202020204" pitchFamily="34" charset="0"/>
            </a:endParaRPr>
          </a:p>
        </p:txBody>
      </p:sp>
      <p:cxnSp>
        <p:nvCxnSpPr>
          <p:cNvPr id="13" name="מחבר חץ ישר 12">
            <a:extLst>
              <a:ext uri="{FF2B5EF4-FFF2-40B4-BE49-F238E27FC236}">
                <a16:creationId xmlns:a16="http://schemas.microsoft.com/office/drawing/2014/main" id="{B5A6153B-22F3-5831-3789-C5F74506A8F7}"/>
              </a:ext>
            </a:extLst>
          </p:cNvPr>
          <p:cNvCxnSpPr/>
          <p:nvPr/>
        </p:nvCxnSpPr>
        <p:spPr>
          <a:xfrm flipH="1">
            <a:off x="5378027" y="2105047"/>
            <a:ext cx="1801707" cy="4673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9140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6A0F5637-3FC5-31E7-F735-95052D4689BA}"/>
              </a:ext>
            </a:extLst>
          </p:cNvPr>
          <p:cNvSpPr txBox="1"/>
          <p:nvPr/>
        </p:nvSpPr>
        <p:spPr>
          <a:xfrm>
            <a:off x="2837420" y="3096052"/>
            <a:ext cx="6094970" cy="369332"/>
          </a:xfrm>
          <a:prstGeom prst="rect">
            <a:avLst/>
          </a:prstGeom>
          <a:noFill/>
        </p:spPr>
        <p:txBody>
          <a:bodyPr wrap="square">
            <a:spAutoFit/>
          </a:bodyPr>
          <a:lstStyle/>
          <a:p>
            <a:r>
              <a:rPr lang="he-IL" dirty="0"/>
              <a:t> </a:t>
            </a:r>
          </a:p>
        </p:txBody>
      </p:sp>
      <p:sp>
        <p:nvSpPr>
          <p:cNvPr id="11" name="תיבת טקסט 10">
            <a:extLst>
              <a:ext uri="{FF2B5EF4-FFF2-40B4-BE49-F238E27FC236}">
                <a16:creationId xmlns:a16="http://schemas.microsoft.com/office/drawing/2014/main" id="{7C6560CE-AEB4-FFF2-27BA-2D8BF7A01B04}"/>
              </a:ext>
            </a:extLst>
          </p:cNvPr>
          <p:cNvSpPr txBox="1"/>
          <p:nvPr/>
        </p:nvSpPr>
        <p:spPr>
          <a:xfrm>
            <a:off x="6356044" y="4337421"/>
            <a:ext cx="5025261" cy="646331"/>
          </a:xfrm>
          <a:prstGeom prst="rect">
            <a:avLst/>
          </a:prstGeom>
          <a:noFill/>
        </p:spPr>
        <p:txBody>
          <a:bodyPr wrap="square">
            <a:spAutoFit/>
          </a:bodyPr>
          <a:lstStyle/>
          <a:p>
            <a:br>
              <a:rPr lang="he-IL" dirty="0"/>
            </a:br>
            <a:endParaRPr lang="he-IL" dirty="0"/>
          </a:p>
        </p:txBody>
      </p:sp>
      <p:pic>
        <p:nvPicPr>
          <p:cNvPr id="5" name="תמונה 4">
            <a:extLst>
              <a:ext uri="{FF2B5EF4-FFF2-40B4-BE49-F238E27FC236}">
                <a16:creationId xmlns:a16="http://schemas.microsoft.com/office/drawing/2014/main" id="{7FFC95F7-8264-083F-3E46-469253D876FC}"/>
              </a:ext>
            </a:extLst>
          </p:cNvPr>
          <p:cNvPicPr>
            <a:picLocks noChangeAspect="1"/>
          </p:cNvPicPr>
          <p:nvPr/>
        </p:nvPicPr>
        <p:blipFill>
          <a:blip r:embed="rId2"/>
          <a:stretch>
            <a:fillRect/>
          </a:stretch>
        </p:blipFill>
        <p:spPr>
          <a:xfrm>
            <a:off x="286000" y="3429000"/>
            <a:ext cx="7861180" cy="3235960"/>
          </a:xfrm>
          <a:prstGeom prst="rect">
            <a:avLst/>
          </a:prstGeom>
        </p:spPr>
      </p:pic>
      <p:sp>
        <p:nvSpPr>
          <p:cNvPr id="16" name="תיבת טקסט 15">
            <a:extLst>
              <a:ext uri="{FF2B5EF4-FFF2-40B4-BE49-F238E27FC236}">
                <a16:creationId xmlns:a16="http://schemas.microsoft.com/office/drawing/2014/main" id="{C6F10DAA-5CCB-2103-ED7C-7744FF810DC7}"/>
              </a:ext>
            </a:extLst>
          </p:cNvPr>
          <p:cNvSpPr txBox="1"/>
          <p:nvPr/>
        </p:nvSpPr>
        <p:spPr>
          <a:xfrm>
            <a:off x="6156960" y="917313"/>
            <a:ext cx="5849836" cy="2308324"/>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pPr marL="0" marR="0" lvl="0" indent="0" defTabSz="91440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קובץ קונפיגורציה שמגדיר את כללי האבטחה של האפליקציה שלי באמצעות </a:t>
            </a:r>
            <a:r>
              <a:rPr kumimoji="0" lang="he-IL" altLang="he-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Spring</a:t>
            </a: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Security</a:t>
            </a: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בקובץ הזה, הגדרתי אילו נתיבים יהיו פתוחים לכולם ואילו דורשים אימות, ביטלתי את מנגנון ה-CSRF, קבעתי מדיניות </a:t>
            </a:r>
            <a:r>
              <a:rPr kumimoji="0" lang="he-IL" altLang="he-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סשן</a:t>
            </a: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he-IL" sz="18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Stateless</a:t>
            </a: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אפשרתי גישה לקונסול H2, והגדרתי את תהליך ההתחברות באמצעות OAuth2. בנוסף, הוספתי פילטר מותאם אישית לטיפול ב-JWT.</a:t>
            </a:r>
            <a:endParaRPr kumimoji="0" lang="he-IL" altLang="he-IL" sz="1800" b="0" i="0" u="none" strike="noStrike" cap="none" normalizeH="0" baseline="0" dirty="0">
              <a:ln>
                <a:noFill/>
              </a:ln>
              <a:solidFill>
                <a:schemeClr val="tx1"/>
              </a:solidFill>
              <a:effectLst/>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cxnSp>
        <p:nvCxnSpPr>
          <p:cNvPr id="13" name="מחבר חץ ישר 12">
            <a:extLst>
              <a:ext uri="{FF2B5EF4-FFF2-40B4-BE49-F238E27FC236}">
                <a16:creationId xmlns:a16="http://schemas.microsoft.com/office/drawing/2014/main" id="{B5A6153B-22F3-5831-3789-C5F74506A8F7}"/>
              </a:ext>
            </a:extLst>
          </p:cNvPr>
          <p:cNvCxnSpPr>
            <a:cxnSpLocks/>
          </p:cNvCxnSpPr>
          <p:nvPr/>
        </p:nvCxnSpPr>
        <p:spPr>
          <a:xfrm flipH="1">
            <a:off x="6014720" y="2695898"/>
            <a:ext cx="1456267" cy="10521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51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3656962545"/>
              </p:ext>
            </p:extLst>
          </p:nvPr>
        </p:nvGraphicFramePr>
        <p:xfrm>
          <a:off x="-43248" y="67962"/>
          <a:ext cx="12171404" cy="7254240"/>
        </p:xfrm>
        <a:graphic>
          <a:graphicData uri="http://schemas.openxmlformats.org/drawingml/2006/table">
            <a:tbl>
              <a:tblPr rtl="1" firstRow="1" bandRow="1">
                <a:tableStyleId>{073A0DAA-6AF3-43AB-8588-CEC1D06C72B9}</a:tableStyleId>
              </a:tblPr>
              <a:tblGrid>
                <a:gridCol w="2910840">
                  <a:extLst>
                    <a:ext uri="{9D8B030D-6E8A-4147-A177-3AD203B41FA5}">
                      <a16:colId xmlns:a16="http://schemas.microsoft.com/office/drawing/2014/main" val="3535722932"/>
                    </a:ext>
                  </a:extLst>
                </a:gridCol>
                <a:gridCol w="1987964">
                  <a:extLst>
                    <a:ext uri="{9D8B030D-6E8A-4147-A177-3AD203B41FA5}">
                      <a16:colId xmlns:a16="http://schemas.microsoft.com/office/drawing/2014/main" val="1647304356"/>
                    </a:ext>
                  </a:extLst>
                </a:gridCol>
                <a:gridCol w="1951094">
                  <a:extLst>
                    <a:ext uri="{9D8B030D-6E8A-4147-A177-3AD203B41FA5}">
                      <a16:colId xmlns:a16="http://schemas.microsoft.com/office/drawing/2014/main" val="1987026305"/>
                    </a:ext>
                  </a:extLst>
                </a:gridCol>
                <a:gridCol w="5321506">
                  <a:extLst>
                    <a:ext uri="{9D8B030D-6E8A-4147-A177-3AD203B41FA5}">
                      <a16:colId xmlns:a16="http://schemas.microsoft.com/office/drawing/2014/main" val="339553832"/>
                    </a:ext>
                  </a:extLst>
                </a:gridCol>
              </a:tblGrid>
              <a:tr h="610569">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6309215">
                <a:tc>
                  <a:txBody>
                    <a:bodyPr/>
                    <a:lstStyle/>
                    <a:p>
                      <a:pPr rtl="1"/>
                      <a:r>
                        <a:rPr lang="he-IL" sz="1800" dirty="0"/>
                        <a:t>כחלק מתהליך אימות המשתמש, שמירה מוצפנת של רמת ההרשאות המתאימות למשתמש. </a:t>
                      </a:r>
                    </a:p>
                    <a:p>
                      <a:pPr rtl="1"/>
                      <a:r>
                        <a:rPr lang="he-IL" sz="1800" dirty="0"/>
                        <a:t>התחברות-</a:t>
                      </a:r>
                      <a:r>
                        <a:rPr lang="en-US" sz="1800" dirty="0"/>
                        <a:t>Sign In With Token </a:t>
                      </a:r>
                      <a:endParaRPr lang="he-IL" sz="1800" dirty="0"/>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t>Spring-Boot</a:t>
                      </a:r>
                      <a:endParaRPr lang="he-IL" sz="1800" dirty="0"/>
                    </a:p>
                    <a:p>
                      <a:pPr rtl="1"/>
                      <a:endParaRPr lang="he-IL" dirty="0"/>
                    </a:p>
                  </a:txBody>
                  <a:tcPr/>
                </a:tc>
                <a:tc>
                  <a:txBody>
                    <a:bodyPr/>
                    <a:lstStyle/>
                    <a:p>
                      <a:pPr rtl="1"/>
                      <a:r>
                        <a:rPr lang="en-US" sz="1800" dirty="0"/>
                        <a:t>Java</a:t>
                      </a:r>
                      <a:endParaRPr lang="he-IL" dirty="0"/>
                    </a:p>
                  </a:txBody>
                  <a:tcPr/>
                </a:tc>
                <a:tc>
                  <a:txBody>
                    <a:bodyPr/>
                    <a:lstStyle/>
                    <a:p>
                      <a:r>
                        <a:rPr lang="he-IL" b="1" dirty="0"/>
                        <a:t>. יצירת פרויקט </a:t>
                      </a:r>
                      <a:r>
                        <a:rPr lang="en-US" sz="1800" b="1" dirty="0"/>
                        <a:t>JWT-Token</a:t>
                      </a:r>
                      <a:r>
                        <a:rPr lang="en-US" b="1" dirty="0"/>
                        <a:t>:</a:t>
                      </a:r>
                      <a:endParaRPr lang="he-IL" b="1"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יצרתי </a:t>
                      </a:r>
                      <a:r>
                        <a:rPr lang="en-US" sz="1800" dirty="0"/>
                        <a:t>micro – service</a:t>
                      </a:r>
                      <a:r>
                        <a:rPr lang="he-IL" sz="1800" dirty="0"/>
                        <a:t> שחושף </a:t>
                      </a:r>
                      <a:r>
                        <a:rPr lang="en-US" sz="1800" dirty="0"/>
                        <a:t>APIs</a:t>
                      </a:r>
                      <a:r>
                        <a:rPr lang="he-IL" sz="1800" dirty="0"/>
                        <a:t> שמטפלים בישות </a:t>
                      </a:r>
                      <a:r>
                        <a:rPr lang="en-US" sz="1800" dirty="0"/>
                        <a:t>User-service </a:t>
                      </a:r>
                      <a:r>
                        <a:rPr lang="he-IL" sz="1800" dirty="0"/>
                        <a:t> :</a:t>
                      </a:r>
                      <a:endParaRPr lang="en-US" b="1" dirty="0"/>
                    </a:p>
                    <a:p>
                      <a:r>
                        <a:rPr lang="he-IL" sz="1600" b="1" dirty="0"/>
                        <a:t> 1. ספריות מרכזיות:</a:t>
                      </a:r>
                      <a:endParaRPr lang="he-IL" sz="1600" dirty="0"/>
                    </a:p>
                    <a:p>
                      <a:pPr lvl="1"/>
                      <a:r>
                        <a:rPr lang="en-US" sz="1400" dirty="0"/>
                        <a:t> spring-boot-starter-security: </a:t>
                      </a:r>
                      <a:br>
                        <a:rPr lang="en-US" sz="1400" dirty="0"/>
                      </a:br>
                      <a:r>
                        <a:rPr lang="en-US" sz="1400" dirty="0"/>
                        <a:t>  </a:t>
                      </a:r>
                      <a:r>
                        <a:rPr lang="he-IL" sz="1400" dirty="0"/>
                        <a:t>לספק יכולות אבטחה.</a:t>
                      </a:r>
                    </a:p>
                    <a:p>
                      <a:pPr lvl="1"/>
                      <a:r>
                        <a:rPr lang="en-US" sz="1400" dirty="0"/>
                        <a:t>jjwt: </a:t>
                      </a:r>
                      <a:r>
                        <a:rPr lang="he-IL" sz="1400" dirty="0"/>
                        <a:t> </a:t>
                      </a:r>
                    </a:p>
                    <a:p>
                      <a:pPr lvl="1"/>
                      <a:r>
                        <a:rPr lang="he-IL" sz="1400" dirty="0"/>
                        <a:t>לטיפול ב- </a:t>
                      </a:r>
                      <a:r>
                        <a:rPr lang="en-US" sz="1400" dirty="0"/>
                        <a:t>JWT (JSON Web Tokens).</a:t>
                      </a:r>
                    </a:p>
                    <a:p>
                      <a:pPr lvl="1"/>
                      <a:r>
                        <a:rPr lang="en-US" sz="1400" dirty="0"/>
                        <a:t>spring-boot-starter-web: </a:t>
                      </a:r>
                      <a:endParaRPr lang="he-IL" sz="1400" dirty="0"/>
                    </a:p>
                    <a:p>
                      <a:pPr lvl="1"/>
                      <a:r>
                        <a:rPr lang="he-IL" sz="1400" dirty="0"/>
                        <a:t>ליצירת שירותי </a:t>
                      </a:r>
                      <a:r>
                        <a:rPr lang="en-US" sz="1400" dirty="0"/>
                        <a:t>REST API.</a:t>
                      </a:r>
                      <a:endParaRPr lang="he-IL" sz="1400" dirty="0"/>
                    </a:p>
                    <a:p>
                      <a:r>
                        <a:rPr lang="en-US" sz="1600" dirty="0"/>
                        <a:t>    </a:t>
                      </a:r>
                      <a:r>
                        <a:rPr lang="he-IL" sz="1600" b="1" dirty="0"/>
                        <a:t>2. מבנה הפרויקט:</a:t>
                      </a:r>
                    </a:p>
                    <a:p>
                      <a:r>
                        <a:rPr lang="he-IL" sz="1400" dirty="0"/>
                        <a:t>יצרתי פרויקט </a:t>
                      </a:r>
                      <a:r>
                        <a:rPr lang="en-US" sz="1400" dirty="0"/>
                        <a:t> Spring Boot </a:t>
                      </a:r>
                      <a:r>
                        <a:rPr lang="he-IL" sz="1400" dirty="0"/>
                        <a:t>המכיל את השכבות הבאות:</a:t>
                      </a:r>
                      <a:br>
                        <a:rPr lang="en-US" sz="1400" dirty="0"/>
                      </a:br>
                      <a:r>
                        <a:rPr lang="en-US" sz="1400" b="1" dirty="0"/>
                        <a:t>config           </a:t>
                      </a:r>
                      <a:br>
                        <a:rPr lang="en-US" sz="1400" dirty="0"/>
                      </a:br>
                      <a:r>
                        <a:rPr lang="en-US" sz="1400" dirty="0"/>
                        <a:t>         </a:t>
                      </a:r>
                      <a:r>
                        <a:rPr lang="he-IL" sz="1400" dirty="0"/>
                        <a:t>מכיל את קובצי הקונפיגורציה הקשורים ל-</a:t>
                      </a:r>
                      <a:r>
                        <a:rPr lang="en-US" sz="1400" dirty="0"/>
                        <a:t>Security </a:t>
                      </a:r>
                      <a:r>
                        <a:rPr lang="he-IL" sz="1400" dirty="0"/>
                        <a:t> ול-</a:t>
                      </a:r>
                      <a:r>
                        <a:rPr lang="en-US" sz="1400" dirty="0"/>
                        <a:t>JWT.  </a:t>
                      </a:r>
                      <a:r>
                        <a:rPr lang="en-US" sz="1400" b="1" dirty="0"/>
                        <a:t>Controller         </a:t>
                      </a:r>
                      <a:endParaRPr lang="he-IL" sz="1400" dirty="0"/>
                    </a:p>
                    <a:p>
                      <a:pPr lvl="1"/>
                      <a:r>
                        <a:rPr lang="he-IL" sz="1400" dirty="0"/>
                        <a:t>מכיל את בקרי ה-</a:t>
                      </a:r>
                      <a:r>
                        <a:rPr lang="en-US" sz="1400" dirty="0"/>
                        <a:t>API </a:t>
                      </a:r>
                      <a:r>
                        <a:rPr lang="he-IL" sz="1400" dirty="0"/>
                        <a:t> לטיפול בבקשות משתמשים.</a:t>
                      </a:r>
                    </a:p>
                    <a:p>
                      <a:pPr lvl="1"/>
                      <a:r>
                        <a:rPr lang="en-US" sz="1400" b="1" dirty="0"/>
                        <a:t>service</a:t>
                      </a:r>
                      <a:endParaRPr lang="he-IL" sz="1400" dirty="0"/>
                    </a:p>
                    <a:p>
                      <a:pPr lvl="1"/>
                      <a:r>
                        <a:rPr lang="he-IL" sz="1400" dirty="0"/>
                        <a:t>לשירותים הלוגיים של האפליקציה, הקריאות ל</a:t>
                      </a:r>
                      <a:r>
                        <a:rPr lang="en-US" sz="1400" dirty="0"/>
                        <a:t>DB</a:t>
                      </a:r>
                      <a:r>
                        <a:rPr lang="he-IL" sz="1400" dirty="0"/>
                        <a:t>-</a:t>
                      </a:r>
                      <a:r>
                        <a:rPr lang="en-US" sz="1400" dirty="0" err="1"/>
                        <a:t>conectore</a:t>
                      </a:r>
                      <a:r>
                        <a:rPr lang="en-US" sz="1400" dirty="0"/>
                        <a:t> </a:t>
                      </a:r>
                      <a:r>
                        <a:rPr lang="he-IL" sz="1400" dirty="0"/>
                        <a:t>ו כל הלוגיקה.</a:t>
                      </a:r>
                    </a:p>
                    <a:p>
                      <a:pPr lvl="1"/>
                      <a:r>
                        <a:rPr lang="en-US" sz="1400" b="1" dirty="0"/>
                        <a:t>model</a:t>
                      </a:r>
                      <a:endParaRPr lang="he-IL" sz="1400" dirty="0"/>
                    </a:p>
                    <a:p>
                      <a:pPr lvl="1"/>
                      <a:r>
                        <a:rPr lang="en-US" sz="1400" dirty="0"/>
                        <a:t> </a:t>
                      </a:r>
                      <a:r>
                        <a:rPr lang="he-IL" sz="1400" dirty="0"/>
                        <a:t>מכיל את מחלקות המודלים-</a:t>
                      </a:r>
                      <a:r>
                        <a:rPr lang="en-US" sz="1400" dirty="0"/>
                        <a:t>user ,role</a:t>
                      </a:r>
                    </a:p>
                    <a:p>
                      <a:r>
                        <a:rPr lang="he-IL" sz="1600" b="1" dirty="0"/>
                        <a:t>3. </a:t>
                      </a:r>
                      <a:r>
                        <a:rPr lang="he-IL" sz="1600" b="1" dirty="0" err="1"/>
                        <a:t>קונפיגורציית</a:t>
                      </a:r>
                      <a:r>
                        <a:rPr lang="he-IL" sz="1600" b="1" dirty="0"/>
                        <a:t> </a:t>
                      </a:r>
                      <a:r>
                        <a:rPr lang="en-US" sz="1600" b="1" dirty="0"/>
                        <a:t>Web Security:</a:t>
                      </a:r>
                    </a:p>
                    <a:p>
                      <a:r>
                        <a:rPr lang="he-IL" sz="1400" dirty="0"/>
                        <a:t>יצרת קובץ קונפיגורציה בשם </a:t>
                      </a:r>
                      <a:r>
                        <a:rPr lang="en-US" sz="1400" dirty="0"/>
                        <a:t> </a:t>
                      </a:r>
                      <a:r>
                        <a:rPr lang="en-US" sz="1400" dirty="0" err="1"/>
                        <a:t>SecurityConfig</a:t>
                      </a:r>
                      <a:br>
                        <a:rPr lang="en-US" sz="1400" dirty="0"/>
                      </a:br>
                      <a:r>
                        <a:rPr lang="he-IL" sz="1400" dirty="0"/>
                        <a:t>הקובץ כולל:</a:t>
                      </a:r>
                    </a:p>
                    <a:p>
                      <a:pPr lvl="1"/>
                      <a:r>
                        <a:rPr lang="he-IL" sz="1400" dirty="0"/>
                        <a:t>הגדרת מסננים ( </a:t>
                      </a:r>
                      <a:r>
                        <a:rPr lang="en-US" sz="1400" dirty="0"/>
                        <a:t> filters) </a:t>
                      </a:r>
                      <a:r>
                        <a:rPr lang="he-IL" sz="1400" dirty="0"/>
                        <a:t>עבור אימות </a:t>
                      </a:r>
                      <a:r>
                        <a:rPr lang="en-US" sz="1400" dirty="0"/>
                        <a:t>JWT (</a:t>
                      </a:r>
                      <a:r>
                        <a:rPr lang="he-IL" sz="1400" dirty="0"/>
                        <a:t> כגון </a:t>
                      </a:r>
                      <a:r>
                        <a:rPr lang="en-US" sz="1400" dirty="0" err="1"/>
                        <a:t>JwtAthFilter</a:t>
                      </a:r>
                      <a:endParaRPr lang="en-US" sz="1400" dirty="0"/>
                    </a:p>
                    <a:p>
                      <a:pPr lvl="1"/>
                      <a:r>
                        <a:rPr lang="he-IL" sz="1400" dirty="0"/>
                        <a:t>אפשרת גישה רק למשתמשים בעלי תפקידים מסוימים </a:t>
                      </a:r>
                      <a:br>
                        <a:rPr lang="en-US" sz="1400" dirty="0"/>
                      </a:br>
                      <a:r>
                        <a:rPr lang="en-US" sz="1400" dirty="0"/>
                        <a:t>( admin, secretary, student) </a:t>
                      </a:r>
                      <a:r>
                        <a:rPr lang="he-IL" sz="1400" dirty="0"/>
                        <a:t>באמצעות הגדרת תפקידים והגבלות גישה.</a:t>
                      </a:r>
                    </a:p>
                    <a:p>
                      <a:pPr lvl="1"/>
                      <a:endParaRPr lang="en-US" dirty="0"/>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3584399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1010734983"/>
              </p:ext>
            </p:extLst>
          </p:nvPr>
        </p:nvGraphicFramePr>
        <p:xfrm>
          <a:off x="395416" y="67962"/>
          <a:ext cx="11392930" cy="6684222"/>
        </p:xfrm>
        <a:graphic>
          <a:graphicData uri="http://schemas.openxmlformats.org/drawingml/2006/table">
            <a:tbl>
              <a:tblPr rtl="1" firstRow="1" bandRow="1">
                <a:tableStyleId>{073A0DAA-6AF3-43AB-8588-CEC1D06C72B9}</a:tableStyleId>
              </a:tblPr>
              <a:tblGrid>
                <a:gridCol w="2724665">
                  <a:extLst>
                    <a:ext uri="{9D8B030D-6E8A-4147-A177-3AD203B41FA5}">
                      <a16:colId xmlns:a16="http://schemas.microsoft.com/office/drawing/2014/main" val="3535722932"/>
                    </a:ext>
                  </a:extLst>
                </a:gridCol>
                <a:gridCol w="1860815">
                  <a:extLst>
                    <a:ext uri="{9D8B030D-6E8A-4147-A177-3AD203B41FA5}">
                      <a16:colId xmlns:a16="http://schemas.microsoft.com/office/drawing/2014/main" val="1647304356"/>
                    </a:ext>
                  </a:extLst>
                </a:gridCol>
                <a:gridCol w="1826304">
                  <a:extLst>
                    <a:ext uri="{9D8B030D-6E8A-4147-A177-3AD203B41FA5}">
                      <a16:colId xmlns:a16="http://schemas.microsoft.com/office/drawing/2014/main" val="1987026305"/>
                    </a:ext>
                  </a:extLst>
                </a:gridCol>
                <a:gridCol w="4981146">
                  <a:extLst>
                    <a:ext uri="{9D8B030D-6E8A-4147-A177-3AD203B41FA5}">
                      <a16:colId xmlns:a16="http://schemas.microsoft.com/office/drawing/2014/main" val="339553832"/>
                    </a:ext>
                  </a:extLst>
                </a:gridCol>
              </a:tblGrid>
              <a:tr h="616150">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6044142">
                <a:tc>
                  <a:txBody>
                    <a:bodyPr/>
                    <a:lstStyle/>
                    <a:p>
                      <a:pPr rtl="1"/>
                      <a:r>
                        <a:rPr lang="he-IL" sz="1800" dirty="0"/>
                        <a:t>כחלק מתהליך אימות המשתמש, שמירה מוצפנת של רמת ההרשאות המתאימות למשתמש. </a:t>
                      </a:r>
                    </a:p>
                    <a:p>
                      <a:pPr rtl="1"/>
                      <a:r>
                        <a:rPr lang="he-IL" sz="1800" dirty="0"/>
                        <a:t>התחברות-</a:t>
                      </a:r>
                      <a:r>
                        <a:rPr lang="en-US" sz="1800" dirty="0"/>
                        <a:t>Sign In With Token </a:t>
                      </a:r>
                      <a:endParaRPr lang="he-IL" sz="1800" dirty="0"/>
                    </a:p>
                    <a:p>
                      <a:pPr rtl="1"/>
                      <a:r>
                        <a:rPr lang="he-IL" b="1" dirty="0"/>
                        <a:t>         --המשך—</a:t>
                      </a:r>
                    </a:p>
                    <a:p>
                      <a:pPr rtl="1"/>
                      <a:endParaRPr lang="he-IL" b="1" dirty="0"/>
                    </a:p>
                    <a:p>
                      <a:pPr rtl="1"/>
                      <a:r>
                        <a:rPr lang="he-IL" b="0" dirty="0"/>
                        <a:t>מסך התחברות והרשמה וטיפול בנתונים של המשתמש הנוכחי.</a:t>
                      </a:r>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t>Spring-Boot</a:t>
                      </a:r>
                      <a:endParaRPr lang="he-IL" sz="1800" dirty="0"/>
                    </a:p>
                    <a:p>
                      <a:pPr rtl="1"/>
                      <a:endParaRPr lang="he-IL" dirty="0"/>
                    </a:p>
                    <a:p>
                      <a:pPr rtl="1"/>
                      <a:endParaRPr lang="he-IL" dirty="0"/>
                    </a:p>
                    <a:p>
                      <a:pPr rtl="1"/>
                      <a:endParaRPr lang="he-IL" dirty="0"/>
                    </a:p>
                    <a:p>
                      <a:pPr rtl="1"/>
                      <a:endParaRPr lang="he-IL" dirty="0"/>
                    </a:p>
                    <a:p>
                      <a:pPr rtl="1"/>
                      <a:endParaRPr lang="he-IL" dirty="0"/>
                    </a:p>
                    <a:p>
                      <a:pPr rtl="1"/>
                      <a:endParaRPr lang="he-IL" dirty="0"/>
                    </a:p>
                    <a:p>
                      <a:pPr rtl="1"/>
                      <a:endParaRPr lang="he-IL" dirty="0"/>
                    </a:p>
                    <a:p>
                      <a:pPr rtl="1"/>
                      <a:r>
                        <a:rPr lang="en-US" dirty="0"/>
                        <a:t>Angular</a:t>
                      </a:r>
                      <a:endParaRPr lang="he-IL" dirty="0"/>
                    </a:p>
                  </a:txBody>
                  <a:tcPr/>
                </a:tc>
                <a:tc>
                  <a:txBody>
                    <a:bodyPr/>
                    <a:lstStyle/>
                    <a:p>
                      <a:pPr rtl="1"/>
                      <a:r>
                        <a:rPr lang="en-US" sz="1800" dirty="0"/>
                        <a:t>Java</a:t>
                      </a:r>
                    </a:p>
                    <a:p>
                      <a:pPr rtl="1"/>
                      <a:endParaRPr lang="en-US" sz="1800" dirty="0"/>
                    </a:p>
                    <a:p>
                      <a:pPr rtl="1"/>
                      <a:endParaRPr lang="en-US" sz="1800" dirty="0"/>
                    </a:p>
                    <a:p>
                      <a:pPr rtl="1"/>
                      <a:endParaRPr lang="en-US" sz="1800" dirty="0"/>
                    </a:p>
                    <a:p>
                      <a:pPr rtl="1"/>
                      <a:endParaRPr lang="en-US" sz="1800" dirty="0"/>
                    </a:p>
                    <a:p>
                      <a:pPr rtl="1"/>
                      <a:endParaRPr lang="en-US" sz="1800" dirty="0"/>
                    </a:p>
                    <a:p>
                      <a:pPr rtl="1"/>
                      <a:endParaRPr lang="en-US" sz="1800" dirty="0"/>
                    </a:p>
                    <a:p>
                      <a:pPr rtl="1"/>
                      <a:endParaRPr lang="en-US" sz="1800" dirty="0"/>
                    </a:p>
                    <a:p>
                      <a:pPr rtl="1"/>
                      <a:r>
                        <a:rPr lang="en-US" sz="1800" dirty="0"/>
                        <a:t>Type-Script</a:t>
                      </a:r>
                    </a:p>
                  </a:txBody>
                  <a:tcPr/>
                </a:tc>
                <a:tc>
                  <a:txBody>
                    <a:bodyPr/>
                    <a:lstStyle/>
                    <a:p>
                      <a:r>
                        <a:rPr lang="he-IL" b="1" dirty="0"/>
                        <a:t> יצירת פרויקט </a:t>
                      </a:r>
                      <a:r>
                        <a:rPr lang="en-US" sz="1800" b="1" dirty="0"/>
                        <a:t>JWT-Token</a:t>
                      </a:r>
                      <a:r>
                        <a:rPr lang="en-US" b="1" dirty="0"/>
                        <a:t>:</a:t>
                      </a:r>
                      <a:br>
                        <a:rPr lang="en-US" b="1" dirty="0"/>
                      </a:br>
                      <a:r>
                        <a:rPr lang="he-IL" b="1" dirty="0"/>
                        <a:t> --המשך—</a:t>
                      </a:r>
                    </a:p>
                    <a:p>
                      <a:endParaRPr lang="en-US" b="1" dirty="0"/>
                    </a:p>
                    <a:p>
                      <a:r>
                        <a:rPr lang="he-IL" sz="1400" b="1" dirty="0"/>
                        <a:t> 4. מחלקת </a:t>
                      </a:r>
                      <a:r>
                        <a:rPr lang="en-US" sz="1400" b="1" dirty="0"/>
                        <a:t>JWT Utility:</a:t>
                      </a:r>
                    </a:p>
                    <a:p>
                      <a:r>
                        <a:rPr lang="he-IL" sz="1400" dirty="0"/>
                        <a:t>יצרתי מחלקת </a:t>
                      </a:r>
                      <a:r>
                        <a:rPr lang="en-US" sz="1400" dirty="0"/>
                        <a:t>Utility </a:t>
                      </a:r>
                      <a:r>
                        <a:rPr lang="he-IL" sz="1400" dirty="0"/>
                        <a:t> בשם </a:t>
                      </a:r>
                      <a:r>
                        <a:rPr lang="en-US" sz="1400" dirty="0" err="1"/>
                        <a:t>JwtUtils</a:t>
                      </a:r>
                      <a:r>
                        <a:rPr lang="en-US" sz="1400" dirty="0"/>
                        <a:t> </a:t>
                      </a:r>
                      <a:r>
                        <a:rPr lang="he-IL" sz="1400" dirty="0"/>
                        <a:t> ל:</a:t>
                      </a:r>
                    </a:p>
                    <a:p>
                      <a:pPr lvl="1"/>
                      <a:r>
                        <a:rPr lang="he-IL" sz="1400" dirty="0"/>
                        <a:t>יצירה, אימות </a:t>
                      </a:r>
                      <a:r>
                        <a:rPr lang="en-US" sz="1400" dirty="0"/>
                        <a:t>user </a:t>
                      </a:r>
                      <a:r>
                        <a:rPr lang="he-IL" sz="1400" dirty="0"/>
                        <a:t> של ה-</a:t>
                      </a:r>
                      <a:r>
                        <a:rPr lang="en-US" sz="1400" dirty="0"/>
                        <a:t>JWT.</a:t>
                      </a:r>
                    </a:p>
                    <a:p>
                      <a:pPr lvl="1"/>
                      <a:r>
                        <a:rPr lang="he-IL" sz="1400" dirty="0"/>
                        <a:t>שימוש במחלקה הזו ליצירת הטוקן בעת ההתחברות ולאימותו בכל בקשה מוגנת.</a:t>
                      </a:r>
                    </a:p>
                    <a:p>
                      <a:r>
                        <a:rPr lang="he-IL" sz="1600" b="1" dirty="0"/>
                        <a:t>5. מסנן </a:t>
                      </a:r>
                      <a:r>
                        <a:rPr lang="en-US" sz="1600" b="1" dirty="0"/>
                        <a:t>JWT (</a:t>
                      </a:r>
                      <a:r>
                        <a:rPr lang="en-US" sz="1600" b="1" dirty="0" err="1"/>
                        <a:t>JwtFilter</a:t>
                      </a:r>
                      <a:r>
                        <a:rPr lang="en-US" sz="1600" b="1" dirty="0"/>
                        <a:t>):</a:t>
                      </a:r>
                    </a:p>
                    <a:p>
                      <a:r>
                        <a:rPr lang="he-IL" sz="1400" dirty="0"/>
                        <a:t>יצרתי מחלקת </a:t>
                      </a:r>
                      <a:r>
                        <a:rPr lang="en-US" sz="1400" dirty="0" err="1"/>
                        <a:t>JwtAthFilter</a:t>
                      </a:r>
                      <a:r>
                        <a:rPr lang="en-US" sz="1400" dirty="0"/>
                        <a:t> </a:t>
                      </a:r>
                      <a:r>
                        <a:rPr lang="he-IL" sz="1400" dirty="0"/>
                        <a:t> המרחיבה את </a:t>
                      </a:r>
                      <a:r>
                        <a:rPr lang="en-US" sz="1400" dirty="0" err="1"/>
                        <a:t>OncePerRequestFilter</a:t>
                      </a:r>
                      <a:r>
                        <a:rPr lang="en-US" sz="1400" dirty="0"/>
                        <a:t> </a:t>
                      </a:r>
                      <a:r>
                        <a:rPr lang="he-IL" sz="1400" dirty="0"/>
                        <a:t>ומטפלת באימות כל בקשה נכנסת כדי לבדוק אם היא נושאת –</a:t>
                      </a:r>
                      <a:r>
                        <a:rPr lang="en-US" sz="1400" dirty="0"/>
                        <a:t>Token   JWT-</a:t>
                      </a:r>
                      <a:r>
                        <a:rPr lang="he-IL" sz="1400" dirty="0"/>
                        <a:t> תקף.</a:t>
                      </a:r>
                    </a:p>
                    <a:p>
                      <a:r>
                        <a:rPr lang="he-IL" sz="1400" dirty="0"/>
                        <a:t>מחלקה זו השתמשה במחלקת </a:t>
                      </a:r>
                      <a:r>
                        <a:rPr lang="en-US" sz="1400" dirty="0" err="1"/>
                        <a:t>JwtUtils</a:t>
                      </a:r>
                      <a:r>
                        <a:rPr lang="en-US" sz="1400" dirty="0"/>
                        <a:t> </a:t>
                      </a:r>
                      <a:r>
                        <a:rPr lang="he-IL" sz="1400" dirty="0"/>
                        <a:t>לצורך אימות הטוקן והפקת נתונים ממנו.</a:t>
                      </a:r>
                      <a:endParaRPr lang="he-IL" dirty="0"/>
                    </a:p>
                    <a:p>
                      <a:r>
                        <a:rPr lang="he-IL" b="1" dirty="0"/>
                        <a:t>6</a:t>
                      </a:r>
                      <a:r>
                        <a:rPr lang="he-IL" sz="1600" b="1" dirty="0"/>
                        <a:t>. </a:t>
                      </a:r>
                      <a:r>
                        <a:rPr lang="en-US" sz="1600" b="1" dirty="0"/>
                        <a:t>Controller </a:t>
                      </a:r>
                    </a:p>
                    <a:p>
                      <a:r>
                        <a:rPr lang="he-IL" sz="1400" dirty="0"/>
                        <a:t>יצרתי בקר עבור אימות המשתמש</a:t>
                      </a:r>
                      <a:endParaRPr lang="en-US" sz="1400" dirty="0"/>
                    </a:p>
                    <a:p>
                      <a:r>
                        <a:rPr lang="he-IL" sz="1400" dirty="0"/>
                        <a:t>קובץ זה כלל:</a:t>
                      </a:r>
                    </a:p>
                    <a:p>
                      <a:pPr lvl="1"/>
                      <a:r>
                        <a:rPr lang="he-IL" sz="1400" dirty="0"/>
                        <a:t>נקודת קצה /</a:t>
                      </a:r>
                      <a:r>
                        <a:rPr lang="en-US" sz="1400" dirty="0"/>
                        <a:t>authenticate </a:t>
                      </a:r>
                      <a:r>
                        <a:rPr lang="he-IL" sz="1400" dirty="0"/>
                        <a:t> עבור התחברות משתמשים.</a:t>
                      </a:r>
                    </a:p>
                    <a:p>
                      <a:pPr lvl="1"/>
                      <a:r>
                        <a:rPr lang="he-IL" sz="1400" dirty="0"/>
                        <a:t>החזרת </a:t>
                      </a:r>
                      <a:r>
                        <a:rPr lang="en-US" sz="1400" dirty="0"/>
                        <a:t>JWT –token </a:t>
                      </a:r>
                      <a:r>
                        <a:rPr lang="he-IL" sz="1400" dirty="0"/>
                        <a:t> בתגובה מוצלחת.</a:t>
                      </a:r>
                    </a:p>
                    <a:p>
                      <a:r>
                        <a:rPr lang="he-IL" sz="1600" b="1" dirty="0"/>
                        <a:t>7. בדיקות:</a:t>
                      </a:r>
                    </a:p>
                    <a:p>
                      <a:r>
                        <a:rPr lang="he-IL" sz="1400" dirty="0"/>
                        <a:t>השתמשתי בבדיקות </a:t>
                      </a:r>
                      <a:r>
                        <a:rPr lang="en-US" sz="1400" dirty="0"/>
                        <a:t>POSTMAN </a:t>
                      </a:r>
                      <a:r>
                        <a:rPr lang="he-IL" sz="1400" dirty="0"/>
                        <a:t> או כלים אחרים כדי לבדוק את ה-</a:t>
                      </a:r>
                      <a:r>
                        <a:rPr lang="en-US" sz="1400" dirty="0"/>
                        <a:t>API </a:t>
                      </a:r>
                      <a:r>
                        <a:rPr lang="he-IL" sz="1400" dirty="0"/>
                        <a:t>ולוודא שה- </a:t>
                      </a:r>
                      <a:r>
                        <a:rPr lang="en-US" sz="1400" dirty="0"/>
                        <a:t>JWT </a:t>
                      </a:r>
                      <a:r>
                        <a:rPr lang="he-IL" sz="1400" dirty="0"/>
                        <a:t>מאובטח ומיושם כראוי.</a:t>
                      </a:r>
                    </a:p>
                    <a:p>
                      <a:r>
                        <a:rPr lang="he-IL" sz="1600" b="1" dirty="0"/>
                        <a:t>8. התחברות דרך צד </a:t>
                      </a:r>
                      <a:r>
                        <a:rPr lang="en-US" sz="1600" b="1" dirty="0"/>
                        <a:t>client –Angular</a:t>
                      </a:r>
                    </a:p>
                    <a:p>
                      <a:r>
                        <a:rPr lang="he-IL" sz="1400" dirty="0"/>
                        <a:t>יצירת </a:t>
                      </a:r>
                      <a:r>
                        <a:rPr lang="he-IL" sz="1400" dirty="0" err="1"/>
                        <a:t>סרביס</a:t>
                      </a:r>
                      <a:r>
                        <a:rPr lang="he-IL" sz="1400" dirty="0"/>
                        <a:t> </a:t>
                      </a:r>
                      <a:r>
                        <a:rPr lang="he-IL" sz="1400" dirty="0" err="1"/>
                        <a:t>באנגולר</a:t>
                      </a:r>
                      <a:r>
                        <a:rPr lang="he-IL" sz="1400" dirty="0"/>
                        <a:t> ושימוש </a:t>
                      </a:r>
                      <a:r>
                        <a:rPr lang="he-IL" sz="1400" dirty="0" err="1"/>
                        <a:t>בקיראות</a:t>
                      </a:r>
                      <a:r>
                        <a:rPr lang="he-IL" sz="1400" dirty="0"/>
                        <a:t> שרת ל</a:t>
                      </a:r>
                      <a:r>
                        <a:rPr lang="en-US" sz="1400" dirty="0"/>
                        <a:t>user-service</a:t>
                      </a:r>
                      <a:endParaRPr lang="he-IL" sz="1400" dirty="0"/>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10499119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30727B19-451F-DC44-FC14-731B1AB591BA}"/>
              </a:ext>
            </a:extLst>
          </p:cNvPr>
          <p:cNvSpPr txBox="1"/>
          <p:nvPr/>
        </p:nvSpPr>
        <p:spPr>
          <a:xfrm>
            <a:off x="1320127" y="605707"/>
            <a:ext cx="9992462" cy="369332"/>
          </a:xfrm>
          <a:prstGeom prst="rect">
            <a:avLst/>
          </a:prstGeom>
          <a:noFill/>
          <a:ln>
            <a:solidFill>
              <a:srgbClr val="008B8B"/>
            </a:solidFill>
          </a:ln>
        </p:spPr>
        <p:txBody>
          <a:bodyPr wrap="square" rtlCol="1">
            <a:spAutoFit/>
          </a:bodyPr>
          <a:lstStyle/>
          <a:p>
            <a:r>
              <a:rPr lang="he-IL" dirty="0">
                <a:latin typeface="Abadi" panose="020B0604020104020204" pitchFamily="34" charset="0"/>
              </a:rPr>
              <a:t>שימוש ב-</a:t>
            </a:r>
            <a:r>
              <a:rPr lang="en-US" dirty="0">
                <a:latin typeface="Abadi" panose="020B0604020104020204" pitchFamily="34" charset="0"/>
              </a:rPr>
              <a:t>Token</a:t>
            </a:r>
            <a:r>
              <a:rPr lang="he-IL" dirty="0">
                <a:latin typeface="Abadi" panose="020B0604020104020204" pitchFamily="34" charset="0"/>
              </a:rPr>
              <a:t>-</a:t>
            </a:r>
            <a:r>
              <a:rPr lang="en-US" dirty="0">
                <a:latin typeface="Abadi" panose="020B0604020104020204" pitchFamily="34" charset="0"/>
              </a:rPr>
              <a:t> JWT</a:t>
            </a:r>
            <a:r>
              <a:rPr lang="he-IL" dirty="0">
                <a:latin typeface="Abadi" panose="020B0604020104020204" pitchFamily="34" charset="0"/>
              </a:rPr>
              <a:t> עבור התחברות המשתמש לאתר.</a:t>
            </a:r>
            <a:r>
              <a:rPr lang="en-US" dirty="0">
                <a:latin typeface="Abadi" panose="020B0604020104020204" pitchFamily="34" charset="0"/>
              </a:rPr>
              <a:t>Controller  </a:t>
            </a:r>
            <a:r>
              <a:rPr lang="he-IL" dirty="0">
                <a:latin typeface="Abadi" panose="020B0604020104020204" pitchFamily="34" charset="0"/>
              </a:rPr>
              <a:t> של פונקציית </a:t>
            </a:r>
            <a:r>
              <a:rPr lang="en-US" dirty="0">
                <a:latin typeface="Abadi" panose="020B0604020104020204" pitchFamily="34" charset="0"/>
              </a:rPr>
              <a:t>login </a:t>
            </a:r>
            <a:r>
              <a:rPr lang="he-IL" dirty="0">
                <a:latin typeface="Abadi" panose="020B0604020104020204" pitchFamily="34" charset="0"/>
              </a:rPr>
              <a:t> ויצירת </a:t>
            </a:r>
            <a:r>
              <a:rPr lang="en-US" dirty="0">
                <a:latin typeface="Abadi" panose="020B0604020104020204" pitchFamily="34" charset="0"/>
              </a:rPr>
              <a:t>JWT Token</a:t>
            </a:r>
            <a:r>
              <a:rPr lang="he-IL" dirty="0">
                <a:latin typeface="Abadi" panose="020B0604020104020204" pitchFamily="34" charset="0"/>
              </a:rPr>
              <a:t> </a:t>
            </a:r>
          </a:p>
        </p:txBody>
      </p:sp>
      <p:pic>
        <p:nvPicPr>
          <p:cNvPr id="4" name="תמונה 3">
            <a:extLst>
              <a:ext uri="{FF2B5EF4-FFF2-40B4-BE49-F238E27FC236}">
                <a16:creationId xmlns:a16="http://schemas.microsoft.com/office/drawing/2014/main" id="{9ACF84B2-0882-7602-5124-31F10BB59753}"/>
              </a:ext>
            </a:extLst>
          </p:cNvPr>
          <p:cNvPicPr>
            <a:picLocks noChangeAspect="1"/>
          </p:cNvPicPr>
          <p:nvPr/>
        </p:nvPicPr>
        <p:blipFill>
          <a:blip r:embed="rId2"/>
          <a:stretch>
            <a:fillRect/>
          </a:stretch>
        </p:blipFill>
        <p:spPr>
          <a:xfrm>
            <a:off x="136460" y="3756280"/>
            <a:ext cx="6518190" cy="2905083"/>
          </a:xfrm>
          <a:prstGeom prst="rect">
            <a:avLst/>
          </a:prstGeom>
        </p:spPr>
      </p:pic>
      <p:pic>
        <p:nvPicPr>
          <p:cNvPr id="9" name="תמונה 8">
            <a:extLst>
              <a:ext uri="{FF2B5EF4-FFF2-40B4-BE49-F238E27FC236}">
                <a16:creationId xmlns:a16="http://schemas.microsoft.com/office/drawing/2014/main" id="{54D327A0-F275-7B30-7477-7483B3AD12C0}"/>
              </a:ext>
            </a:extLst>
          </p:cNvPr>
          <p:cNvPicPr>
            <a:picLocks noChangeAspect="1"/>
          </p:cNvPicPr>
          <p:nvPr/>
        </p:nvPicPr>
        <p:blipFill>
          <a:blip r:embed="rId3"/>
          <a:stretch>
            <a:fillRect/>
          </a:stretch>
        </p:blipFill>
        <p:spPr>
          <a:xfrm>
            <a:off x="6028171" y="1345927"/>
            <a:ext cx="5477616" cy="3184582"/>
          </a:xfrm>
          <a:prstGeom prst="rect">
            <a:avLst/>
          </a:prstGeom>
        </p:spPr>
      </p:pic>
      <p:pic>
        <p:nvPicPr>
          <p:cNvPr id="13" name="תמונה 12">
            <a:extLst>
              <a:ext uri="{FF2B5EF4-FFF2-40B4-BE49-F238E27FC236}">
                <a16:creationId xmlns:a16="http://schemas.microsoft.com/office/drawing/2014/main" id="{D3EB4FCE-A73B-445C-6851-F148706C8860}"/>
              </a:ext>
            </a:extLst>
          </p:cNvPr>
          <p:cNvPicPr>
            <a:picLocks noChangeAspect="1"/>
          </p:cNvPicPr>
          <p:nvPr/>
        </p:nvPicPr>
        <p:blipFill>
          <a:blip r:embed="rId4"/>
          <a:stretch>
            <a:fillRect/>
          </a:stretch>
        </p:blipFill>
        <p:spPr>
          <a:xfrm>
            <a:off x="353153" y="1762452"/>
            <a:ext cx="5247502" cy="1740806"/>
          </a:xfrm>
          <a:prstGeom prst="rect">
            <a:avLst/>
          </a:prstGeom>
        </p:spPr>
      </p:pic>
    </p:spTree>
    <p:extLst>
      <p:ext uri="{BB962C8B-B14F-4D97-AF65-F5344CB8AC3E}">
        <p14:creationId xmlns:p14="http://schemas.microsoft.com/office/powerpoint/2010/main" val="3555477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4110E2B9-DFE2-E565-AECA-C222A145504F}"/>
              </a:ext>
            </a:extLst>
          </p:cNvPr>
          <p:cNvPicPr>
            <a:picLocks noChangeAspect="1"/>
          </p:cNvPicPr>
          <p:nvPr/>
        </p:nvPicPr>
        <p:blipFill>
          <a:blip r:embed="rId2"/>
          <a:stretch>
            <a:fillRect/>
          </a:stretch>
        </p:blipFill>
        <p:spPr>
          <a:xfrm>
            <a:off x="451309" y="4104528"/>
            <a:ext cx="7778578" cy="2598949"/>
          </a:xfrm>
          <a:prstGeom prst="rect">
            <a:avLst/>
          </a:prstGeom>
        </p:spPr>
      </p:pic>
      <p:sp>
        <p:nvSpPr>
          <p:cNvPr id="4" name="תיבת טקסט 3">
            <a:extLst>
              <a:ext uri="{FF2B5EF4-FFF2-40B4-BE49-F238E27FC236}">
                <a16:creationId xmlns:a16="http://schemas.microsoft.com/office/drawing/2014/main" id="{FC2FB2BF-1645-ADEB-E77E-C7D88971E8ED}"/>
              </a:ext>
            </a:extLst>
          </p:cNvPr>
          <p:cNvSpPr txBox="1"/>
          <p:nvPr/>
        </p:nvSpPr>
        <p:spPr>
          <a:xfrm>
            <a:off x="500448" y="322667"/>
            <a:ext cx="11516497" cy="1477328"/>
          </a:xfrm>
          <a:prstGeom prst="rect">
            <a:avLst/>
          </a:prstGeom>
          <a:noFill/>
          <a:ln>
            <a:solidFill>
              <a:srgbClr val="008B8B"/>
            </a:solidFill>
          </a:ln>
        </p:spPr>
        <p:txBody>
          <a:bodyPr wrap="square" rtlCol="1">
            <a:spAutoFit/>
          </a:bodyPr>
          <a:lstStyle/>
          <a:p>
            <a:r>
              <a:rPr lang="he-IL" dirty="0"/>
              <a:t>פונקציה ששולחת ל</a:t>
            </a:r>
            <a:r>
              <a:rPr lang="en-US" dirty="0"/>
              <a:t>DB-</a:t>
            </a:r>
            <a:r>
              <a:rPr lang="en-US" dirty="0" err="1"/>
              <a:t>conectore</a:t>
            </a:r>
            <a:r>
              <a:rPr lang="en-US" dirty="0"/>
              <a:t> </a:t>
            </a:r>
            <a:r>
              <a:rPr lang="he-IL" dirty="0"/>
              <a:t> ומוצאת את </a:t>
            </a:r>
            <a:r>
              <a:rPr lang="he-IL" dirty="0" err="1"/>
              <a:t>המתשמש</a:t>
            </a:r>
            <a:br>
              <a:rPr lang="en-US" dirty="0"/>
            </a:br>
            <a:r>
              <a:rPr lang="he-IL" sz="1800" dirty="0"/>
              <a:t>את ה </a:t>
            </a:r>
            <a:r>
              <a:rPr lang="en-US" sz="1800" dirty="0"/>
              <a:t>micro – service</a:t>
            </a:r>
            <a:r>
              <a:rPr lang="he-IL" sz="1800" dirty="0"/>
              <a:t> יצרתי ע"פ עקרונות טכנולוגיית </a:t>
            </a:r>
            <a:r>
              <a:rPr lang="en-US" sz="1800" dirty="0"/>
              <a:t>Spring Boot</a:t>
            </a:r>
            <a:r>
              <a:rPr lang="he-IL" sz="1800" dirty="0"/>
              <a:t>.</a:t>
            </a:r>
            <a:br>
              <a:rPr lang="en-US" sz="1800" dirty="0"/>
            </a:br>
            <a:r>
              <a:rPr lang="he-IL" sz="1800" dirty="0"/>
              <a:t>כמו כן תחזקתי קובץ </a:t>
            </a:r>
            <a:r>
              <a:rPr lang="en-US" sz="1800" dirty="0" err="1"/>
              <a:t>yml</a:t>
            </a:r>
            <a:r>
              <a:rPr lang="he-IL" sz="1800" dirty="0"/>
              <a:t> בתוך הסרוויס שהכיל ערכי  קונפיגורציה שונים, כדי להקל על התחזוקה העתידית של המערכת בענן, </a:t>
            </a:r>
            <a:br>
              <a:rPr lang="en-US" sz="1800" dirty="0"/>
            </a:br>
            <a:r>
              <a:rPr lang="he-IL" sz="1800" dirty="0"/>
              <a:t>לדוגמא: ערכי </a:t>
            </a:r>
            <a:r>
              <a:rPr lang="en-US" sz="1800" dirty="0" err="1"/>
              <a:t>url</a:t>
            </a:r>
            <a:r>
              <a:rPr lang="he-IL" sz="1800" dirty="0"/>
              <a:t> של </a:t>
            </a:r>
            <a:r>
              <a:rPr lang="en-US" sz="1800" dirty="0" err="1"/>
              <a:t>apis</a:t>
            </a:r>
            <a:r>
              <a:rPr lang="he-IL" sz="1800" dirty="0"/>
              <a:t> חיצוניים שונים.</a:t>
            </a:r>
          </a:p>
          <a:p>
            <a:endParaRPr lang="he-IL" dirty="0"/>
          </a:p>
        </p:txBody>
      </p:sp>
      <p:pic>
        <p:nvPicPr>
          <p:cNvPr id="6" name="תמונה 5">
            <a:extLst>
              <a:ext uri="{FF2B5EF4-FFF2-40B4-BE49-F238E27FC236}">
                <a16:creationId xmlns:a16="http://schemas.microsoft.com/office/drawing/2014/main" id="{EBBFCD3B-86E3-BF3D-2CAD-7298A22BFFE6}"/>
              </a:ext>
            </a:extLst>
          </p:cNvPr>
          <p:cNvPicPr>
            <a:picLocks noChangeAspect="1"/>
          </p:cNvPicPr>
          <p:nvPr/>
        </p:nvPicPr>
        <p:blipFill>
          <a:blip r:embed="rId3"/>
          <a:stretch>
            <a:fillRect/>
          </a:stretch>
        </p:blipFill>
        <p:spPr>
          <a:xfrm>
            <a:off x="4907179" y="1953800"/>
            <a:ext cx="5925063" cy="1994893"/>
          </a:xfrm>
          <a:prstGeom prst="rect">
            <a:avLst/>
          </a:prstGeom>
        </p:spPr>
      </p:pic>
      <p:pic>
        <p:nvPicPr>
          <p:cNvPr id="8" name="תמונה 7">
            <a:extLst>
              <a:ext uri="{FF2B5EF4-FFF2-40B4-BE49-F238E27FC236}">
                <a16:creationId xmlns:a16="http://schemas.microsoft.com/office/drawing/2014/main" id="{40C0CC86-F08A-A3A9-D03A-251A92D37E37}"/>
              </a:ext>
            </a:extLst>
          </p:cNvPr>
          <p:cNvPicPr>
            <a:picLocks noChangeAspect="1"/>
          </p:cNvPicPr>
          <p:nvPr/>
        </p:nvPicPr>
        <p:blipFill>
          <a:blip r:embed="rId4"/>
          <a:stretch>
            <a:fillRect/>
          </a:stretch>
        </p:blipFill>
        <p:spPr>
          <a:xfrm>
            <a:off x="553995" y="1453997"/>
            <a:ext cx="3931508" cy="2594416"/>
          </a:xfrm>
          <a:prstGeom prst="rect">
            <a:avLst/>
          </a:prstGeom>
        </p:spPr>
      </p:pic>
    </p:spTree>
    <p:extLst>
      <p:ext uri="{BB962C8B-B14F-4D97-AF65-F5344CB8AC3E}">
        <p14:creationId xmlns:p14="http://schemas.microsoft.com/office/powerpoint/2010/main" val="1295970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B6F43D75-3F46-A357-DE35-866435E765FD}"/>
              </a:ext>
            </a:extLst>
          </p:cNvPr>
          <p:cNvPicPr>
            <a:picLocks noChangeAspect="1"/>
          </p:cNvPicPr>
          <p:nvPr/>
        </p:nvPicPr>
        <p:blipFill>
          <a:blip r:embed="rId2"/>
          <a:stretch>
            <a:fillRect/>
          </a:stretch>
        </p:blipFill>
        <p:spPr>
          <a:xfrm>
            <a:off x="465257" y="2500629"/>
            <a:ext cx="4576299" cy="4048451"/>
          </a:xfrm>
          <a:prstGeom prst="rect">
            <a:avLst/>
          </a:prstGeom>
        </p:spPr>
      </p:pic>
      <p:pic>
        <p:nvPicPr>
          <p:cNvPr id="7" name="תמונה 6">
            <a:extLst>
              <a:ext uri="{FF2B5EF4-FFF2-40B4-BE49-F238E27FC236}">
                <a16:creationId xmlns:a16="http://schemas.microsoft.com/office/drawing/2014/main" id="{D8D5223F-7A80-6238-E531-C1EEAC868311}"/>
              </a:ext>
            </a:extLst>
          </p:cNvPr>
          <p:cNvPicPr>
            <a:picLocks noChangeAspect="1"/>
          </p:cNvPicPr>
          <p:nvPr/>
        </p:nvPicPr>
        <p:blipFill>
          <a:blip r:embed="rId3"/>
          <a:stretch>
            <a:fillRect/>
          </a:stretch>
        </p:blipFill>
        <p:spPr>
          <a:xfrm>
            <a:off x="520863" y="147263"/>
            <a:ext cx="3334446" cy="2235975"/>
          </a:xfrm>
          <a:prstGeom prst="rect">
            <a:avLst/>
          </a:prstGeom>
        </p:spPr>
      </p:pic>
      <p:sp>
        <p:nvSpPr>
          <p:cNvPr id="8" name="תיבת טקסט 7">
            <a:extLst>
              <a:ext uri="{FF2B5EF4-FFF2-40B4-BE49-F238E27FC236}">
                <a16:creationId xmlns:a16="http://schemas.microsoft.com/office/drawing/2014/main" id="{8DE6EDAD-1E2A-B89E-5EF4-C34198D0DFA6}"/>
              </a:ext>
            </a:extLst>
          </p:cNvPr>
          <p:cNvSpPr txBox="1"/>
          <p:nvPr/>
        </p:nvSpPr>
        <p:spPr>
          <a:xfrm>
            <a:off x="6998399" y="518492"/>
            <a:ext cx="2676588" cy="1200329"/>
          </a:xfrm>
          <a:prstGeom prst="rect">
            <a:avLst/>
          </a:prstGeom>
          <a:noFill/>
          <a:ln>
            <a:solidFill>
              <a:srgbClr val="008B8B"/>
            </a:solidFill>
          </a:ln>
        </p:spPr>
        <p:txBody>
          <a:bodyPr wrap="square" rtlCol="1">
            <a:spAutoFit/>
          </a:bodyPr>
          <a:lstStyle/>
          <a:p>
            <a:pPr algn="ctr"/>
            <a:r>
              <a:rPr lang="en-US" dirty="0"/>
              <a:t>--Models--</a:t>
            </a:r>
            <a:br>
              <a:rPr lang="en-US" dirty="0"/>
            </a:br>
            <a:r>
              <a:rPr lang="en-US" dirty="0"/>
              <a:t>User</a:t>
            </a:r>
          </a:p>
          <a:p>
            <a:pPr algn="ctr"/>
            <a:r>
              <a:rPr lang="en-US" dirty="0"/>
              <a:t>Role(enum)</a:t>
            </a:r>
          </a:p>
          <a:p>
            <a:pPr algn="ctr"/>
            <a:r>
              <a:rPr lang="en-US" dirty="0"/>
              <a:t>UserLoginDTO</a:t>
            </a:r>
          </a:p>
        </p:txBody>
      </p:sp>
      <p:pic>
        <p:nvPicPr>
          <p:cNvPr id="10" name="תמונה 9">
            <a:extLst>
              <a:ext uri="{FF2B5EF4-FFF2-40B4-BE49-F238E27FC236}">
                <a16:creationId xmlns:a16="http://schemas.microsoft.com/office/drawing/2014/main" id="{EFDF1519-69C1-33FA-E76D-4A6B62FF5036}"/>
              </a:ext>
            </a:extLst>
          </p:cNvPr>
          <p:cNvPicPr>
            <a:picLocks noChangeAspect="1"/>
          </p:cNvPicPr>
          <p:nvPr/>
        </p:nvPicPr>
        <p:blipFill>
          <a:blip r:embed="rId4"/>
          <a:stretch>
            <a:fillRect/>
          </a:stretch>
        </p:blipFill>
        <p:spPr>
          <a:xfrm>
            <a:off x="5278919" y="2574568"/>
            <a:ext cx="6231400" cy="3301664"/>
          </a:xfrm>
          <a:prstGeom prst="rect">
            <a:avLst/>
          </a:prstGeom>
        </p:spPr>
      </p:pic>
    </p:spTree>
    <p:extLst>
      <p:ext uri="{BB962C8B-B14F-4D97-AF65-F5344CB8AC3E}">
        <p14:creationId xmlns:p14="http://schemas.microsoft.com/office/powerpoint/2010/main" val="722467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8DE6EDAD-1E2A-B89E-5EF4-C34198D0DFA6}"/>
              </a:ext>
            </a:extLst>
          </p:cNvPr>
          <p:cNvSpPr txBox="1"/>
          <p:nvPr/>
        </p:nvSpPr>
        <p:spPr>
          <a:xfrm>
            <a:off x="7061887" y="488091"/>
            <a:ext cx="4596714" cy="2500685"/>
          </a:xfrm>
          <a:prstGeom prst="rect">
            <a:avLst/>
          </a:prstGeom>
          <a:noFill/>
          <a:ln>
            <a:solidFill>
              <a:srgbClr val="008B8B"/>
            </a:solidFill>
          </a:ln>
        </p:spPr>
        <p:txBody>
          <a:bodyPr wrap="square" rtlCol="1">
            <a:spAutoFit/>
          </a:bodyPr>
          <a:lstStyle/>
          <a:p>
            <a:pPr algn="r"/>
            <a:r>
              <a:rPr lang="en-US" sz="2000" dirty="0">
                <a:latin typeface="Abadi" panose="020B0604020104020204" pitchFamily="34" charset="0"/>
              </a:rPr>
              <a:t>Configuration</a:t>
            </a:r>
            <a:r>
              <a:rPr lang="en-US" sz="1400" dirty="0">
                <a:latin typeface="Abadi" panose="020B0604020104020204" pitchFamily="34" charset="0"/>
              </a:rPr>
              <a:t>:                           </a:t>
            </a:r>
            <a:br>
              <a:rPr lang="en-US" sz="1400" dirty="0">
                <a:latin typeface="Abadi" panose="020B0604020104020204" pitchFamily="34" charset="0"/>
              </a:rPr>
            </a:br>
            <a:r>
              <a:rPr lang="en-US" sz="1400" dirty="0">
                <a:latin typeface="Abadi" panose="020B0604020104020204" pitchFamily="34" charset="0"/>
              </a:rPr>
              <a:t> </a:t>
            </a:r>
            <a:r>
              <a:rPr lang="he-IL" sz="1400" b="1" dirty="0">
                <a:latin typeface="Abadi" panose="020B0604020104020204" pitchFamily="34" charset="0"/>
              </a:rPr>
              <a:t>1</a:t>
            </a:r>
            <a:r>
              <a:rPr kumimoji="0" lang="he-IL" altLang="he-IL" sz="1400" b="1" i="0" u="none" strike="noStrike" cap="none" normalizeH="0" baseline="0" dirty="0">
                <a:ln>
                  <a:noFill/>
                </a:ln>
                <a:solidFill>
                  <a:schemeClr val="tx1"/>
                </a:solidFill>
                <a:effectLst/>
                <a:latin typeface="Abadi" panose="020B0604020104020204" pitchFamily="34" charset="0"/>
              </a:rPr>
              <a:t>. </a:t>
            </a:r>
            <a:r>
              <a:rPr kumimoji="0" lang="he-IL" altLang="he-IL" sz="1400" b="1" i="0" u="none" strike="noStrike" cap="none" normalizeH="0" baseline="0" dirty="0" err="1">
                <a:ln>
                  <a:noFill/>
                </a:ln>
                <a:solidFill>
                  <a:schemeClr val="tx1"/>
                </a:solidFill>
                <a:effectLst/>
                <a:latin typeface="Abadi" panose="020B0604020104020204" pitchFamily="34" charset="0"/>
              </a:rPr>
              <a:t>SecurityConfig</a:t>
            </a:r>
            <a:r>
              <a:rPr kumimoji="0" lang="he-IL" altLang="he-IL" sz="1400" b="1" i="0" u="none" strike="noStrike" cap="none" normalizeH="0" baseline="0" dirty="0">
                <a:ln>
                  <a:noFill/>
                </a:ln>
                <a:solidFill>
                  <a:schemeClr val="tx1"/>
                </a:solidFill>
                <a:effectLst/>
                <a:latin typeface="Abadi" panose="020B0604020104020204" pitchFamily="34" charset="0"/>
              </a:rPr>
              <a:t>:</a:t>
            </a:r>
          </a:p>
          <a:p>
            <a:pPr marL="0" marR="0" lvl="0" indent="0" algn="r" defTabSz="914400" eaLnBrk="0" fontAlgn="base" latinLnBrk="0" hangingPunct="0">
              <a:lnSpc>
                <a:spcPct val="100000"/>
              </a:lnSpc>
              <a:spcBef>
                <a:spcPct val="0"/>
              </a:spcBef>
              <a:spcAft>
                <a:spcPct val="0"/>
              </a:spcAft>
              <a:buClrTx/>
              <a:buSzTx/>
              <a:buFontTx/>
              <a:buChar char="•"/>
              <a:tabLst/>
            </a:pPr>
            <a:r>
              <a:rPr kumimoji="0" lang="he-IL" altLang="he-IL" sz="1400" b="0" i="0" u="none" strike="noStrike" cap="none" normalizeH="0" baseline="0" dirty="0">
                <a:ln>
                  <a:noFill/>
                </a:ln>
                <a:solidFill>
                  <a:schemeClr val="tx1"/>
                </a:solidFill>
                <a:effectLst/>
                <a:latin typeface="Abadi" panose="020B0604020104020204" pitchFamily="34" charset="0"/>
              </a:rPr>
              <a:t>קובץ קונפיגורציה שמגדיר את אבטחת האפליקציה.</a:t>
            </a:r>
          </a:p>
          <a:p>
            <a:pPr marL="0" marR="0" lvl="0" indent="0" algn="r" defTabSz="914400" eaLnBrk="0" fontAlgn="base" latinLnBrk="0" hangingPunct="0">
              <a:lnSpc>
                <a:spcPct val="100000"/>
              </a:lnSpc>
              <a:spcBef>
                <a:spcPct val="0"/>
              </a:spcBef>
              <a:spcAft>
                <a:spcPct val="0"/>
              </a:spcAft>
              <a:buClrTx/>
              <a:buSzTx/>
              <a:buFontTx/>
              <a:buChar char="•"/>
              <a:tabLst/>
            </a:pPr>
            <a:r>
              <a:rPr kumimoji="0" lang="he-IL" altLang="he-IL" sz="1400" b="0" i="0" u="none" strike="noStrike" cap="none" normalizeH="0" baseline="0" dirty="0">
                <a:ln>
                  <a:noFill/>
                </a:ln>
                <a:solidFill>
                  <a:schemeClr val="tx1"/>
                </a:solidFill>
                <a:effectLst/>
                <a:latin typeface="Abadi" panose="020B0604020104020204" pitchFamily="34" charset="0"/>
              </a:rPr>
              <a:t>כולל ניהול גישה לנתיבים, אימות משתמשים עם JWT, תמיכה ב-OAuth2, ותצורת CORS.</a:t>
            </a:r>
          </a:p>
          <a:p>
            <a:pPr marL="0" marR="0" lvl="0" indent="0" algn="r" defTabSz="914400" eaLnBrk="0" fontAlgn="base" latinLnBrk="0" hangingPunct="0">
              <a:lnSpc>
                <a:spcPct val="100000"/>
              </a:lnSpc>
              <a:spcBef>
                <a:spcPct val="0"/>
              </a:spcBef>
              <a:spcAft>
                <a:spcPct val="0"/>
              </a:spcAft>
              <a:buClrTx/>
              <a:buSzTx/>
              <a:buFontTx/>
              <a:buNone/>
              <a:tabLst/>
            </a:pPr>
            <a:endParaRPr kumimoji="0" lang="he-IL" altLang="he-IL" sz="1400" b="1" i="0" u="none" strike="noStrike" cap="none" normalizeH="0" baseline="0" dirty="0">
              <a:ln>
                <a:noFill/>
              </a:ln>
              <a:solidFill>
                <a:schemeClr val="tx1"/>
              </a:solidFill>
              <a:effectLst/>
              <a:latin typeface="Abadi" panose="020B0604020104020204" pitchFamily="34" charset="0"/>
            </a:endParaRPr>
          </a:p>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400" b="1" i="0" u="none" strike="noStrike" cap="none" normalizeH="0" baseline="0" dirty="0">
                <a:ln>
                  <a:noFill/>
                </a:ln>
                <a:solidFill>
                  <a:schemeClr val="tx1"/>
                </a:solidFill>
                <a:effectLst/>
                <a:latin typeface="Abadi" panose="020B0604020104020204" pitchFamily="34" charset="0"/>
              </a:rPr>
              <a:t>2. </a:t>
            </a:r>
            <a:r>
              <a:rPr kumimoji="0" lang="he-IL" altLang="he-IL" sz="1400" b="1" i="0" u="none" strike="noStrike" cap="none" normalizeH="0" baseline="0" dirty="0" err="1">
                <a:ln>
                  <a:noFill/>
                </a:ln>
                <a:solidFill>
                  <a:schemeClr val="tx1"/>
                </a:solidFill>
                <a:effectLst/>
                <a:latin typeface="Abadi" panose="020B0604020104020204" pitchFamily="34" charset="0"/>
              </a:rPr>
              <a:t>AppConfig</a:t>
            </a:r>
            <a:r>
              <a:rPr kumimoji="0" lang="he-IL" altLang="he-IL" sz="1400" b="1" i="0" u="none" strike="noStrike" cap="none" normalizeH="0" baseline="0" dirty="0">
                <a:ln>
                  <a:noFill/>
                </a:ln>
                <a:solidFill>
                  <a:schemeClr val="tx1"/>
                </a:solidFill>
                <a:effectLst/>
                <a:latin typeface="Abadi" panose="020B0604020104020204" pitchFamily="34" charset="0"/>
              </a:rPr>
              <a:t>:</a:t>
            </a:r>
          </a:p>
          <a:p>
            <a:pPr marL="0" marR="0" lvl="0" indent="0" algn="r" defTabSz="914400" eaLnBrk="0" fontAlgn="base" latinLnBrk="0" hangingPunct="0">
              <a:lnSpc>
                <a:spcPct val="100000"/>
              </a:lnSpc>
              <a:spcBef>
                <a:spcPct val="0"/>
              </a:spcBef>
              <a:spcAft>
                <a:spcPct val="0"/>
              </a:spcAft>
              <a:buClrTx/>
              <a:buSzTx/>
              <a:buFontTx/>
              <a:buChar char="•"/>
              <a:tabLst/>
            </a:pPr>
            <a:r>
              <a:rPr kumimoji="0" lang="he-IL" altLang="he-IL" sz="1400" b="0" i="0" u="none" strike="noStrike" cap="none" normalizeH="0" baseline="0" dirty="0">
                <a:ln>
                  <a:noFill/>
                </a:ln>
                <a:solidFill>
                  <a:schemeClr val="tx1"/>
                </a:solidFill>
                <a:effectLst/>
                <a:latin typeface="Abadi" panose="020B0604020104020204" pitchFamily="34" charset="0"/>
              </a:rPr>
              <a:t>קובץ קונפיגורציה שמגדיר שירותים כלליים באפליקציה.</a:t>
            </a:r>
          </a:p>
          <a:p>
            <a:pPr marL="0" marR="0" lvl="0" indent="0" algn="r" defTabSz="914400" eaLnBrk="0" fontAlgn="base" latinLnBrk="0" hangingPunct="0">
              <a:lnSpc>
                <a:spcPct val="100000"/>
              </a:lnSpc>
              <a:spcBef>
                <a:spcPct val="0"/>
              </a:spcBef>
              <a:spcAft>
                <a:spcPct val="0"/>
              </a:spcAft>
              <a:buClrTx/>
              <a:buSzTx/>
              <a:buFontTx/>
              <a:buChar char="•"/>
              <a:tabLst/>
            </a:pPr>
            <a:r>
              <a:rPr kumimoji="0" lang="he-IL" altLang="he-IL" sz="1400" b="0" i="0" u="none" strike="noStrike" cap="none" normalizeH="0" baseline="0" dirty="0">
                <a:ln>
                  <a:noFill/>
                </a:ln>
                <a:solidFill>
                  <a:schemeClr val="tx1"/>
                </a:solidFill>
                <a:effectLst/>
                <a:latin typeface="Abadi" panose="020B0604020104020204" pitchFamily="34" charset="0"/>
              </a:rPr>
              <a:t>כולל הגדרת </a:t>
            </a:r>
            <a:r>
              <a:rPr kumimoji="0" lang="he-IL" altLang="he-IL" sz="1400" b="0" i="0" u="none" strike="noStrike" cap="none" normalizeH="0" baseline="0" dirty="0" err="1">
                <a:ln>
                  <a:noFill/>
                </a:ln>
                <a:solidFill>
                  <a:schemeClr val="tx1"/>
                </a:solidFill>
                <a:effectLst/>
                <a:latin typeface="Abadi" panose="020B0604020104020204" pitchFamily="34" charset="0"/>
              </a:rPr>
              <a:t>RestTemplate</a:t>
            </a:r>
            <a:r>
              <a:rPr kumimoji="0" lang="he-IL" altLang="he-IL" sz="1400" b="0" i="0" u="none" strike="noStrike" cap="none" normalizeH="0" baseline="0" dirty="0">
                <a:ln>
                  <a:noFill/>
                </a:ln>
                <a:solidFill>
                  <a:schemeClr val="tx1"/>
                </a:solidFill>
                <a:effectLst/>
                <a:latin typeface="Abadi" panose="020B0604020104020204" pitchFamily="34" charset="0"/>
              </a:rPr>
              <a:t> לתקשורת עם שירותי REST.</a:t>
            </a:r>
          </a:p>
          <a:p>
            <a:pPr marL="0" marR="0" lvl="0" indent="0" algn="r" defTabSz="914400" eaLnBrk="0" fontAlgn="base" latinLnBrk="0" hangingPunct="0">
              <a:lnSpc>
                <a:spcPct val="100000"/>
              </a:lnSpc>
              <a:spcBef>
                <a:spcPct val="0"/>
              </a:spcBef>
              <a:spcAft>
                <a:spcPct val="0"/>
              </a:spcAft>
              <a:buClrTx/>
              <a:buSzTx/>
              <a:tabLst/>
            </a:pPr>
            <a:r>
              <a:rPr lang="he-IL" altLang="he-IL" sz="1400" dirty="0">
                <a:latin typeface="Abadi" panose="020B0604020104020204" pitchFamily="34" charset="0"/>
              </a:rPr>
              <a:t>והתחברות ל</a:t>
            </a:r>
            <a:r>
              <a:rPr lang="en-US" altLang="he-IL" sz="1400" dirty="0">
                <a:latin typeface="Abadi" panose="020B0604020104020204" pitchFamily="34" charset="0"/>
              </a:rPr>
              <a:t>DB-</a:t>
            </a:r>
            <a:r>
              <a:rPr lang="en-US" altLang="he-IL" sz="1400" dirty="0" err="1">
                <a:latin typeface="Abadi" panose="020B0604020104020204" pitchFamily="34" charset="0"/>
              </a:rPr>
              <a:t>conectore</a:t>
            </a:r>
            <a:r>
              <a:rPr lang="en-US" altLang="he-IL" sz="1400" dirty="0">
                <a:latin typeface="Abadi" panose="020B0604020104020204" pitchFamily="34" charset="0"/>
              </a:rPr>
              <a:t> </a:t>
            </a:r>
            <a:r>
              <a:rPr lang="he-IL" altLang="he-IL" sz="1400" dirty="0">
                <a:latin typeface="Abadi" panose="020B0604020104020204" pitchFamily="34" charset="0"/>
              </a:rPr>
              <a:t> ע"י </a:t>
            </a:r>
            <a:r>
              <a:rPr lang="en-US" altLang="he-IL" sz="1400" dirty="0" err="1">
                <a:latin typeface="Abadi" panose="020B0604020104020204" pitchFamily="34" charset="0"/>
              </a:rPr>
              <a:t>restTemplate</a:t>
            </a:r>
            <a:endParaRPr kumimoji="0" lang="he-IL" altLang="he-IL" sz="1400" b="0" i="0" u="none" strike="noStrike" cap="none" normalizeH="0" baseline="0" dirty="0">
              <a:ln>
                <a:noFill/>
              </a:ln>
              <a:solidFill>
                <a:schemeClr val="tx1"/>
              </a:solidFill>
              <a:effectLst/>
              <a:latin typeface="Abadi" panose="020B0604020104020204" pitchFamily="34" charset="0"/>
            </a:endParaRPr>
          </a:p>
          <a:p>
            <a:pPr algn="r"/>
            <a:endParaRPr lang="en-US" sz="1050" dirty="0"/>
          </a:p>
        </p:txBody>
      </p:sp>
      <p:pic>
        <p:nvPicPr>
          <p:cNvPr id="4" name="תמונה 3">
            <a:extLst>
              <a:ext uri="{FF2B5EF4-FFF2-40B4-BE49-F238E27FC236}">
                <a16:creationId xmlns:a16="http://schemas.microsoft.com/office/drawing/2014/main" id="{252C6BEC-509F-57DC-A6B7-352D3000F431}"/>
              </a:ext>
            </a:extLst>
          </p:cNvPr>
          <p:cNvPicPr>
            <a:picLocks noChangeAspect="1"/>
          </p:cNvPicPr>
          <p:nvPr/>
        </p:nvPicPr>
        <p:blipFill>
          <a:blip r:embed="rId2"/>
          <a:stretch>
            <a:fillRect/>
          </a:stretch>
        </p:blipFill>
        <p:spPr>
          <a:xfrm>
            <a:off x="398497" y="2490417"/>
            <a:ext cx="6308143" cy="4120447"/>
          </a:xfrm>
          <a:prstGeom prst="rect">
            <a:avLst/>
          </a:prstGeom>
        </p:spPr>
      </p:pic>
      <p:pic>
        <p:nvPicPr>
          <p:cNvPr id="6" name="תמונה 5">
            <a:extLst>
              <a:ext uri="{FF2B5EF4-FFF2-40B4-BE49-F238E27FC236}">
                <a16:creationId xmlns:a16="http://schemas.microsoft.com/office/drawing/2014/main" id="{2532163C-4EAB-D26B-1740-782763D6C678}"/>
              </a:ext>
            </a:extLst>
          </p:cNvPr>
          <p:cNvPicPr>
            <a:picLocks noChangeAspect="1"/>
          </p:cNvPicPr>
          <p:nvPr/>
        </p:nvPicPr>
        <p:blipFill>
          <a:blip r:embed="rId3"/>
          <a:stretch>
            <a:fillRect/>
          </a:stretch>
        </p:blipFill>
        <p:spPr>
          <a:xfrm>
            <a:off x="487712" y="164414"/>
            <a:ext cx="5721558" cy="2284551"/>
          </a:xfrm>
          <a:prstGeom prst="rect">
            <a:avLst/>
          </a:prstGeom>
        </p:spPr>
      </p:pic>
      <p:sp>
        <p:nvSpPr>
          <p:cNvPr id="13" name="Rectangle 4">
            <a:extLst>
              <a:ext uri="{FF2B5EF4-FFF2-40B4-BE49-F238E27FC236}">
                <a16:creationId xmlns:a16="http://schemas.microsoft.com/office/drawing/2014/main" id="{71E8160F-C958-EC43-D3EE-F8CB2FBDEBF9}"/>
              </a:ext>
            </a:extLst>
          </p:cNvPr>
          <p:cNvSpPr>
            <a:spLocks noChangeArrowheads="1"/>
          </p:cNvSpPr>
          <p:nvPr/>
        </p:nvSpPr>
        <p:spPr bwMode="auto">
          <a:xfrm>
            <a:off x="0" y="128572"/>
            <a:ext cx="234360"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700" b="1" i="0" u="none" strike="noStrike" cap="none" normalizeH="0" baseline="0" dirty="0">
                <a:ln>
                  <a:noFill/>
                </a:ln>
                <a:solidFill>
                  <a:schemeClr val="tx1"/>
                </a:solidFill>
                <a:effectLst/>
                <a:latin typeface="Arial" panose="020B0604020202020204" pitchFamily="34" charset="0"/>
              </a:rPr>
              <a:t>1</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15" name="תמונה 14">
            <a:extLst>
              <a:ext uri="{FF2B5EF4-FFF2-40B4-BE49-F238E27FC236}">
                <a16:creationId xmlns:a16="http://schemas.microsoft.com/office/drawing/2014/main" id="{3D784E49-7D3C-CEB4-EBD9-008ADEA12486}"/>
              </a:ext>
            </a:extLst>
          </p:cNvPr>
          <p:cNvPicPr>
            <a:picLocks noChangeAspect="1"/>
          </p:cNvPicPr>
          <p:nvPr/>
        </p:nvPicPr>
        <p:blipFill>
          <a:blip r:embed="rId4"/>
          <a:stretch>
            <a:fillRect/>
          </a:stretch>
        </p:blipFill>
        <p:spPr>
          <a:xfrm>
            <a:off x="5802281" y="4358558"/>
            <a:ext cx="5991222" cy="1496272"/>
          </a:xfrm>
          <a:prstGeom prst="rect">
            <a:avLst/>
          </a:prstGeom>
        </p:spPr>
      </p:pic>
    </p:spTree>
    <p:extLst>
      <p:ext uri="{BB962C8B-B14F-4D97-AF65-F5344CB8AC3E}">
        <p14:creationId xmlns:p14="http://schemas.microsoft.com/office/powerpoint/2010/main" val="23405721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a:extLst>
              <a:ext uri="{FF2B5EF4-FFF2-40B4-BE49-F238E27FC236}">
                <a16:creationId xmlns:a16="http://schemas.microsoft.com/office/drawing/2014/main" id="{71E8160F-C958-EC43-D3EE-F8CB2FBDEBF9}"/>
              </a:ext>
            </a:extLst>
          </p:cNvPr>
          <p:cNvSpPr>
            <a:spLocks noChangeArrowheads="1"/>
          </p:cNvSpPr>
          <p:nvPr/>
        </p:nvSpPr>
        <p:spPr bwMode="auto">
          <a:xfrm>
            <a:off x="0" y="128572"/>
            <a:ext cx="234360"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700" b="1" i="0" u="none" strike="noStrike" cap="none" normalizeH="0" baseline="0" dirty="0">
                <a:ln>
                  <a:noFill/>
                </a:ln>
                <a:solidFill>
                  <a:schemeClr val="tx1"/>
                </a:solidFill>
                <a:effectLst/>
                <a:latin typeface="Arial" panose="020B0604020202020204" pitchFamily="34" charset="0"/>
              </a:rPr>
              <a:t>1</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10" name="תמונה 9">
            <a:extLst>
              <a:ext uri="{FF2B5EF4-FFF2-40B4-BE49-F238E27FC236}">
                <a16:creationId xmlns:a16="http://schemas.microsoft.com/office/drawing/2014/main" id="{475119E9-65BE-2F87-F5F9-3EE4053CD4FE}"/>
              </a:ext>
            </a:extLst>
          </p:cNvPr>
          <p:cNvPicPr>
            <a:picLocks noChangeAspect="1"/>
          </p:cNvPicPr>
          <p:nvPr/>
        </p:nvPicPr>
        <p:blipFill>
          <a:blip r:embed="rId2"/>
          <a:stretch>
            <a:fillRect/>
          </a:stretch>
        </p:blipFill>
        <p:spPr>
          <a:xfrm>
            <a:off x="234360" y="1606256"/>
            <a:ext cx="7438872" cy="4920199"/>
          </a:xfrm>
          <a:prstGeom prst="rect">
            <a:avLst/>
          </a:prstGeom>
        </p:spPr>
      </p:pic>
      <p:sp>
        <p:nvSpPr>
          <p:cNvPr id="8" name="תיבת טקסט 7">
            <a:extLst>
              <a:ext uri="{FF2B5EF4-FFF2-40B4-BE49-F238E27FC236}">
                <a16:creationId xmlns:a16="http://schemas.microsoft.com/office/drawing/2014/main" id="{8DE6EDAD-1E2A-B89E-5EF4-C34198D0DFA6}"/>
              </a:ext>
            </a:extLst>
          </p:cNvPr>
          <p:cNvSpPr txBox="1"/>
          <p:nvPr/>
        </p:nvSpPr>
        <p:spPr>
          <a:xfrm>
            <a:off x="7266755" y="228599"/>
            <a:ext cx="4690885" cy="2308324"/>
          </a:xfrm>
          <a:prstGeom prst="rect">
            <a:avLst/>
          </a:prstGeom>
          <a:ln>
            <a:solidFill>
              <a:srgbClr val="008B8B"/>
            </a:solidFill>
          </a:ln>
        </p:spPr>
        <p:style>
          <a:lnRef idx="2">
            <a:schemeClr val="dk1"/>
          </a:lnRef>
          <a:fillRef idx="1">
            <a:schemeClr val="lt1"/>
          </a:fillRef>
          <a:effectRef idx="0">
            <a:schemeClr val="dk1"/>
          </a:effectRef>
          <a:fontRef idx="minor">
            <a:schemeClr val="dk1"/>
          </a:fontRef>
        </p:style>
        <p:txBody>
          <a:bodyPr wrap="square" rtlCol="1">
            <a:spAutoFit/>
          </a:bodyPr>
          <a:lstStyle/>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6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קובץ קונפיגורציה שבו הגדרתי את כללי האבטחה של האפליקציה. בקובץ הזה, יצרתי וסיפקתי את ה-</a:t>
            </a:r>
            <a:r>
              <a:rPr kumimoji="0" lang="he-IL" altLang="he-IL" sz="1600" b="0" i="0" u="none" strike="noStrike" cap="none" normalizeH="0" baseline="0" dirty="0" err="1">
                <a:ln>
                  <a:noFill/>
                </a:ln>
                <a:solidFill>
                  <a:schemeClr val="tx1"/>
                </a:solidFill>
                <a:effectLst/>
                <a:latin typeface="Arial Unicode MS"/>
              </a:rPr>
              <a:t>AuthenticationManager</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a:ln>
                  <a:noFill/>
                </a:ln>
                <a:solidFill>
                  <a:schemeClr val="tx1"/>
                </a:solidFill>
                <a:effectLst/>
                <a:cs typeface="Arial" panose="020B0604020202020204" pitchFamily="34" charset="0"/>
              </a:rPr>
              <a:t>לטיפול באימות משתמשים, הגדרתי פילטר</a:t>
            </a:r>
            <a:r>
              <a:rPr kumimoji="0" lang="he-IL" altLang="he-IL" sz="1600" b="0" i="0" u="none" strike="noStrike" cap="none" normalizeH="0" baseline="0" dirty="0">
                <a:ln>
                  <a:noFill/>
                </a:ln>
                <a:solidFill>
                  <a:schemeClr val="tx1"/>
                </a:solidFill>
                <a:effectLst/>
              </a:rPr>
              <a:t> CORS </a:t>
            </a:r>
            <a:r>
              <a:rPr kumimoji="0" lang="he-IL" altLang="he-IL" sz="1600" b="0" i="0" u="none" strike="noStrike" cap="none" normalizeH="0" baseline="0" dirty="0">
                <a:ln>
                  <a:noFill/>
                </a:ln>
                <a:solidFill>
                  <a:schemeClr val="tx1"/>
                </a:solidFill>
                <a:effectLst/>
                <a:cs typeface="Arial" panose="020B0604020202020204" pitchFamily="34" charset="0"/>
              </a:rPr>
              <a:t>שמאפשר גישה ממקורות חיצוניים ספציפיים, והוספתי ספק אימות</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err="1">
                <a:ln>
                  <a:noFill/>
                </a:ln>
                <a:solidFill>
                  <a:schemeClr val="tx1"/>
                </a:solidFill>
                <a:effectLst/>
                <a:latin typeface="Arial Unicode MS"/>
              </a:rPr>
              <a:t>AuthenticationProvider</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a:ln>
                  <a:noFill/>
                </a:ln>
                <a:solidFill>
                  <a:schemeClr val="tx1"/>
                </a:solidFill>
                <a:effectLst/>
                <a:cs typeface="Arial" panose="020B0604020202020204" pitchFamily="34" charset="0"/>
              </a:rPr>
              <a:t>שמשתמש בשירות המשתמשים שלי </a:t>
            </a:r>
            <a:r>
              <a:rPr kumimoji="0" lang="he-IL" altLang="he-IL" sz="1600" b="0" i="0" u="none" strike="noStrike" cap="none" normalizeH="0" baseline="0" dirty="0" err="1">
                <a:ln>
                  <a:noFill/>
                </a:ln>
                <a:solidFill>
                  <a:schemeClr val="tx1"/>
                </a:solidFill>
                <a:effectLst/>
                <a:cs typeface="Arial" panose="020B0604020202020204" pitchFamily="34" charset="0"/>
              </a:rPr>
              <a:t>וב</a:t>
            </a:r>
            <a:r>
              <a:rPr kumimoji="0" lang="he-IL" altLang="he-IL" sz="1600" b="0" i="0" u="none" strike="noStrike" cap="none" normalizeH="0" baseline="0" dirty="0" err="1">
                <a:ln>
                  <a:noFill/>
                </a:ln>
                <a:solidFill>
                  <a:schemeClr val="tx1"/>
                </a:solidFill>
                <a:effectLst/>
              </a:rPr>
              <a:t>-</a:t>
            </a:r>
            <a:r>
              <a:rPr kumimoji="0" lang="he-IL" altLang="he-IL" sz="1600" b="0" i="0" u="none" strike="noStrike" cap="none" normalizeH="0" baseline="0" dirty="0" err="1">
                <a:ln>
                  <a:noFill/>
                </a:ln>
                <a:solidFill>
                  <a:schemeClr val="tx1"/>
                </a:solidFill>
                <a:effectLst/>
                <a:latin typeface="Arial Unicode MS"/>
              </a:rPr>
              <a:t>PasswordEncoder</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a:ln>
                  <a:noFill/>
                </a:ln>
                <a:solidFill>
                  <a:schemeClr val="tx1"/>
                </a:solidFill>
                <a:effectLst/>
                <a:cs typeface="Arial" panose="020B0604020202020204" pitchFamily="34" charset="0"/>
              </a:rPr>
              <a:t>מסוג</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err="1">
                <a:ln>
                  <a:noFill/>
                </a:ln>
                <a:solidFill>
                  <a:schemeClr val="tx1"/>
                </a:solidFill>
                <a:effectLst/>
              </a:rPr>
              <a:t>BCrypt</a:t>
            </a:r>
            <a:r>
              <a:rPr kumimoji="0" lang="he-IL" altLang="he-IL" sz="1600" b="0" i="0" u="none" strike="noStrike" cap="none" normalizeH="0" baseline="0" dirty="0">
                <a:ln>
                  <a:noFill/>
                </a:ln>
                <a:solidFill>
                  <a:schemeClr val="tx1"/>
                </a:solidFill>
                <a:effectLst/>
              </a:rPr>
              <a:t> </a:t>
            </a:r>
            <a:r>
              <a:rPr kumimoji="0" lang="he-IL" altLang="he-IL" sz="1600" b="0" i="0" u="none" strike="noStrike" cap="none" normalizeH="0" baseline="0" dirty="0">
                <a:ln>
                  <a:noFill/>
                </a:ln>
                <a:solidFill>
                  <a:schemeClr val="tx1"/>
                </a:solidFill>
                <a:effectLst/>
                <a:cs typeface="Arial" panose="020B0604020202020204" pitchFamily="34" charset="0"/>
              </a:rPr>
              <a:t>כדי לשמור את הסיסמה מוצפנת ולאמת סיסמאות בצורה מאובטחת</a:t>
            </a:r>
            <a:r>
              <a:rPr kumimoji="0" lang="he-IL" altLang="he-IL" sz="1600" b="0" i="0" u="none" strike="noStrike" cap="none" normalizeH="0" baseline="0" dirty="0">
                <a:ln>
                  <a:noFill/>
                </a:ln>
                <a:solidFill>
                  <a:schemeClr val="tx1"/>
                </a:solidFill>
                <a:effectLst/>
              </a:rPr>
              <a:t>. </a:t>
            </a:r>
            <a:endParaRPr kumimoji="0" lang="he-IL" altLang="he-IL" sz="16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5140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3"/>
          <p:cNvSpPr txBox="1">
            <a:spLocks noGrp="1"/>
          </p:cNvSpPr>
          <p:nvPr>
            <p:ph type="title"/>
          </p:nvPr>
        </p:nvSpPr>
        <p:spPr>
          <a:xfrm>
            <a:off x="4941204" y="403984"/>
            <a:ext cx="4968600" cy="1013700"/>
          </a:xfrm>
          <a:prstGeom prst="rect">
            <a:avLst/>
          </a:prstGeom>
          <a:noFill/>
          <a:ln>
            <a:noFill/>
          </a:ln>
        </p:spPr>
        <p:txBody>
          <a:bodyPr spcFirstLastPara="1" wrap="square" lIns="91425" tIns="45700" rIns="91425" bIns="45700" anchor="t" anchorCtr="0">
            <a:normAutofit/>
          </a:bodyPr>
          <a:lstStyle/>
          <a:p>
            <a:pPr marL="0" lvl="0" indent="0" algn="ctr" rtl="1">
              <a:lnSpc>
                <a:spcPct val="90000"/>
              </a:lnSpc>
              <a:spcBef>
                <a:spcPts val="0"/>
              </a:spcBef>
              <a:spcAft>
                <a:spcPts val="0"/>
              </a:spcAft>
              <a:buClr>
                <a:srgbClr val="FFFFFF"/>
              </a:buClr>
              <a:buSzPts val="3200"/>
              <a:buFont typeface="Gill Sans"/>
              <a:buNone/>
            </a:pPr>
            <a:r>
              <a:rPr lang="iw-IL" sz="4600" dirty="0">
                <a:solidFill>
                  <a:srgbClr val="DD1380"/>
                </a:solidFill>
                <a:cs typeface="+mn-cs"/>
              </a:rPr>
              <a:t> תוכן העניינים:</a:t>
            </a:r>
            <a:endParaRPr sz="4600" dirty="0">
              <a:solidFill>
                <a:srgbClr val="DD1380"/>
              </a:solidFill>
              <a:cs typeface="+mn-cs"/>
            </a:endParaRPr>
          </a:p>
        </p:txBody>
      </p:sp>
      <p:sp>
        <p:nvSpPr>
          <p:cNvPr id="79" name="Google Shape;79;p3"/>
          <p:cNvSpPr txBox="1">
            <a:spLocks noGrp="1"/>
          </p:cNvSpPr>
          <p:nvPr>
            <p:ph idx="1"/>
          </p:nvPr>
        </p:nvSpPr>
        <p:spPr>
          <a:xfrm>
            <a:off x="4158776" y="1638337"/>
            <a:ext cx="4947300" cy="3650400"/>
          </a:xfrm>
          <a:prstGeom prst="rect">
            <a:avLst/>
          </a:prstGeom>
          <a:noFill/>
          <a:ln>
            <a:noFill/>
          </a:ln>
        </p:spPr>
        <p:txBody>
          <a:bodyPr spcFirstLastPara="1" wrap="square" lIns="91425" tIns="45700" rIns="91425" bIns="45700" anchor="t" anchorCtr="0">
            <a:noAutofit/>
          </a:bodyPr>
          <a:lstStyle/>
          <a:p>
            <a:pPr marL="228600" lvl="0" indent="-247650" algn="r" rtl="1">
              <a:lnSpc>
                <a:spcPct val="90000"/>
              </a:lnSpc>
              <a:spcBef>
                <a:spcPts val="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הקדמה</a:t>
            </a:r>
            <a:endParaRPr sz="23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תיאור חברת Diversitech</a:t>
            </a:r>
            <a:endParaRPr sz="14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תיאור הלקוח הסופי</a:t>
            </a:r>
            <a:endParaRPr sz="23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תיאור הפרויקט</a:t>
            </a:r>
            <a:endParaRPr sz="23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מטרות הפרויקט</a:t>
            </a:r>
            <a:endParaRPr sz="23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תהליך העבודה</a:t>
            </a:r>
            <a:endParaRPr sz="23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1: היכרות עם החברה והפרויקט</a:t>
            </a:r>
            <a:endParaRPr sz="21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2: אפיון ודרישות</a:t>
            </a:r>
            <a:endParaRPr sz="21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3: תכנון</a:t>
            </a:r>
            <a:endParaRPr sz="21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4: ביצוע ופיתוח</a:t>
            </a:r>
            <a:endParaRPr sz="21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5: בדיקות ואבטחת איכות</a:t>
            </a:r>
            <a:endParaRPr sz="2100" b="1" dirty="0">
              <a:solidFill>
                <a:srgbClr val="191919"/>
              </a:solidFill>
              <a:highlight>
                <a:schemeClr val="lt1"/>
              </a:highlight>
              <a:latin typeface="Assistant"/>
              <a:ea typeface="Assistant"/>
              <a:cs typeface="Assistant"/>
              <a:sym typeface="Assistant"/>
            </a:endParaRPr>
          </a:p>
          <a:p>
            <a:pPr marL="742950" lvl="1" indent="-304800" algn="r" rtl="1">
              <a:lnSpc>
                <a:spcPct val="90000"/>
              </a:lnSpc>
              <a:spcBef>
                <a:spcPts val="5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שלב 6: הטמעה ותמיכה</a:t>
            </a:r>
            <a:endParaRPr sz="21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סיכום ומסקנות</a:t>
            </a:r>
            <a:endParaRPr sz="2300" b="1" dirty="0">
              <a:solidFill>
                <a:srgbClr val="191919"/>
              </a:solidFill>
              <a:highlight>
                <a:schemeClr val="lt1"/>
              </a:highlight>
              <a:latin typeface="Assistant"/>
              <a:ea typeface="Assistant"/>
              <a:cs typeface="Assistant"/>
              <a:sym typeface="Assistant"/>
            </a:endParaRPr>
          </a:p>
          <a:p>
            <a:pPr marL="228600" lvl="0" indent="-247650" algn="r" rtl="1">
              <a:lnSpc>
                <a:spcPct val="90000"/>
              </a:lnSpc>
              <a:spcBef>
                <a:spcPts val="1000"/>
              </a:spcBef>
              <a:spcAft>
                <a:spcPts val="1600"/>
              </a:spcAft>
              <a:buClr>
                <a:srgbClr val="191919"/>
              </a:buClr>
              <a:buSzPts val="1400"/>
              <a:buFont typeface="Assistant"/>
              <a:buAutoNum type="arabicPeriod"/>
            </a:pPr>
            <a:r>
              <a:rPr lang="iw-IL" sz="1400" b="1" dirty="0">
                <a:solidFill>
                  <a:srgbClr val="191919"/>
                </a:solidFill>
                <a:highlight>
                  <a:schemeClr val="lt1"/>
                </a:highlight>
                <a:latin typeface="Assistant"/>
                <a:ea typeface="Assistant"/>
                <a:cs typeface="Assistant"/>
                <a:sym typeface="Assistant"/>
              </a:rPr>
              <a:t>נספחים</a:t>
            </a:r>
            <a:endParaRPr sz="2300" b="1" dirty="0">
              <a:solidFill>
                <a:srgbClr val="191919"/>
              </a:solidFill>
              <a:highlight>
                <a:schemeClr val="lt1"/>
              </a:highlight>
              <a:latin typeface="Assistant"/>
              <a:ea typeface="Assistant"/>
              <a:cs typeface="Assistant"/>
              <a:sym typeface="Assistant"/>
            </a:endParaRPr>
          </a:p>
        </p:txBody>
      </p:sp>
      <p:pic>
        <p:nvPicPr>
          <p:cNvPr id="80" name="Google Shape;80;p3" descr="תמונה שמכילה גרפיקה, עיצוב גרפי, גופן, לוגו&#10;&#10;התיאור נוצר באופן אוטומטי"/>
          <p:cNvPicPr preferRelativeResize="0"/>
          <p:nvPr/>
        </p:nvPicPr>
        <p:blipFill rotWithShape="1">
          <a:blip r:embed="rId3">
            <a:alphaModFix/>
          </a:blip>
          <a:srcRect/>
          <a:stretch/>
        </p:blipFill>
        <p:spPr>
          <a:xfrm>
            <a:off x="274609" y="4948136"/>
            <a:ext cx="2070084" cy="1980633"/>
          </a:xfrm>
          <a:prstGeom prst="rect">
            <a:avLst/>
          </a:prstGeom>
          <a:noFill/>
          <a:ln>
            <a:noFill/>
          </a:ln>
        </p:spPr>
      </p:pic>
      <p:pic>
        <p:nvPicPr>
          <p:cNvPr id="81" name="Google Shape;81;p3" descr="תמונה שמכילה טקסט, לוגו, גופן, גרפיקה&#10;&#10;התיאור נוצר באופן אוטומטי"/>
          <p:cNvPicPr preferRelativeResize="0"/>
          <p:nvPr/>
        </p:nvPicPr>
        <p:blipFill rotWithShape="1">
          <a:blip r:embed="rId4">
            <a:alphaModFix/>
          </a:blip>
          <a:srcRect/>
          <a:stretch/>
        </p:blipFill>
        <p:spPr>
          <a:xfrm>
            <a:off x="9474740" y="5290466"/>
            <a:ext cx="2354003" cy="1232624"/>
          </a:xfrm>
          <a:prstGeom prst="rect">
            <a:avLst/>
          </a:prstGeom>
          <a:noFill/>
          <a:ln>
            <a:noFill/>
          </a:ln>
        </p:spPr>
      </p:pic>
      <p:pic>
        <p:nvPicPr>
          <p:cNvPr id="2" name="תמונה 1" descr="תמונה שמכילה טקסט, גופן, לוגו, עיצוב&#10;&#10;התיאור נוצר באופן אוטומטי">
            <a:extLst>
              <a:ext uri="{FF2B5EF4-FFF2-40B4-BE49-F238E27FC236}">
                <a16:creationId xmlns:a16="http://schemas.microsoft.com/office/drawing/2014/main" id="{D1644014-2260-482F-7AAD-F81BEE0A62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6574" y="5235396"/>
            <a:ext cx="1656481" cy="1380401"/>
          </a:xfrm>
          <a:prstGeom prst="rect">
            <a:avLst/>
          </a:prstGeom>
        </p:spPr>
      </p:pic>
      <p:pic>
        <p:nvPicPr>
          <p:cNvPr id="3" name="תמונה 2" descr="תמונה שמכילה שרטוט, עיצוב, תרשים, גופן&#10;&#10;התיאור נוצר באופן אוטומטי">
            <a:extLst>
              <a:ext uri="{FF2B5EF4-FFF2-40B4-BE49-F238E27FC236}">
                <a16:creationId xmlns:a16="http://schemas.microsoft.com/office/drawing/2014/main" id="{3BB3FA77-0B81-0DEA-F00A-2028FFFE30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9873" y="5288737"/>
            <a:ext cx="1400782" cy="123435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8DE6EDAD-1E2A-B89E-5EF4-C34198D0DFA6}"/>
              </a:ext>
            </a:extLst>
          </p:cNvPr>
          <p:cNvSpPr txBox="1"/>
          <p:nvPr/>
        </p:nvSpPr>
        <p:spPr>
          <a:xfrm>
            <a:off x="6901683" y="393287"/>
            <a:ext cx="4596714" cy="1569660"/>
          </a:xfrm>
          <a:prstGeom prst="rect">
            <a:avLst/>
          </a:prstGeom>
          <a:noFill/>
          <a:ln>
            <a:solidFill>
              <a:srgbClr val="136C75"/>
            </a:solidFill>
          </a:ln>
        </p:spPr>
        <p:txBody>
          <a:bodyPr wrap="square" rtlCol="1">
            <a:spAutoFit/>
          </a:bodyPr>
          <a:lstStyle/>
          <a:p>
            <a:pPr algn="r"/>
            <a:r>
              <a:rPr lang="he-IL" sz="1600" dirty="0"/>
              <a:t>איחדתי את התחברות באמצעות </a:t>
            </a:r>
            <a:r>
              <a:rPr lang="en-US" sz="1600" dirty="0"/>
              <a:t>Google, </a:t>
            </a:r>
            <a:r>
              <a:rPr lang="en-US" sz="1600" dirty="0" err="1"/>
              <a:t>github</a:t>
            </a:r>
            <a:r>
              <a:rPr lang="en-US" sz="1600" dirty="0"/>
              <a:t> ,</a:t>
            </a:r>
            <a:r>
              <a:rPr lang="en-US" sz="1600" dirty="0" err="1"/>
              <a:t>jwtToken</a:t>
            </a:r>
            <a:r>
              <a:rPr lang="en-US" sz="1600" dirty="0"/>
              <a:t>,</a:t>
            </a:r>
            <a:r>
              <a:rPr lang="he-IL" sz="1600" dirty="0"/>
              <a:t> ושאר הפונקציות של ההרשאות </a:t>
            </a:r>
            <a:r>
              <a:rPr lang="he-IL" sz="1600" dirty="0" err="1"/>
              <a:t>לסרביס</a:t>
            </a:r>
            <a:r>
              <a:rPr lang="he-IL" sz="1600" dirty="0"/>
              <a:t> אחד </a:t>
            </a:r>
            <a:endParaRPr lang="en-US" sz="1600" dirty="0"/>
          </a:p>
          <a:p>
            <a:pPr algn="r"/>
            <a:r>
              <a:rPr lang="en-US" sz="1600" dirty="0"/>
              <a:t>User-service   </a:t>
            </a:r>
            <a:r>
              <a:rPr lang="he-IL" sz="1600" dirty="0"/>
              <a:t> הוא מכיל את כל הפונקציות והקריאות ל-</a:t>
            </a:r>
            <a:r>
              <a:rPr lang="en-US" sz="1600" dirty="0"/>
              <a:t>DB-</a:t>
            </a:r>
            <a:r>
              <a:rPr lang="en-US" sz="1600" dirty="0" err="1"/>
              <a:t>Conectore</a:t>
            </a:r>
            <a:r>
              <a:rPr lang="en-US" sz="1600" dirty="0"/>
              <a:t> </a:t>
            </a:r>
            <a:r>
              <a:rPr lang="he-IL" sz="1600" dirty="0"/>
              <a:t> </a:t>
            </a:r>
            <a:r>
              <a:rPr lang="he-IL" sz="1600" dirty="0" err="1"/>
              <a:t>בסרביס</a:t>
            </a:r>
            <a:r>
              <a:rPr lang="he-IL" sz="1600" dirty="0"/>
              <a:t> אחד.</a:t>
            </a:r>
          </a:p>
          <a:p>
            <a:pPr algn="r"/>
            <a:r>
              <a:rPr lang="he-IL" sz="1600" dirty="0"/>
              <a:t>בצורה של </a:t>
            </a:r>
            <a:r>
              <a:rPr lang="en-US" sz="1600" dirty="0"/>
              <a:t>micro-service</a:t>
            </a:r>
            <a:endParaRPr lang="he-IL" sz="1600" dirty="0"/>
          </a:p>
          <a:p>
            <a:pPr algn="r"/>
            <a:r>
              <a:rPr lang="he-IL" sz="1600" dirty="0"/>
              <a:t> </a:t>
            </a:r>
            <a:endParaRPr lang="en-US" sz="1600" dirty="0"/>
          </a:p>
        </p:txBody>
      </p:sp>
      <p:sp>
        <p:nvSpPr>
          <p:cNvPr id="13" name="Rectangle 4">
            <a:extLst>
              <a:ext uri="{FF2B5EF4-FFF2-40B4-BE49-F238E27FC236}">
                <a16:creationId xmlns:a16="http://schemas.microsoft.com/office/drawing/2014/main" id="{71E8160F-C958-EC43-D3EE-F8CB2FBDEBF9}"/>
              </a:ext>
            </a:extLst>
          </p:cNvPr>
          <p:cNvSpPr>
            <a:spLocks noChangeArrowheads="1"/>
          </p:cNvSpPr>
          <p:nvPr/>
        </p:nvSpPr>
        <p:spPr bwMode="auto">
          <a:xfrm>
            <a:off x="0" y="128572"/>
            <a:ext cx="234360"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700" b="1" i="0" u="none" strike="noStrike" cap="none" normalizeH="0" baseline="0" dirty="0">
                <a:ln>
                  <a:noFill/>
                </a:ln>
                <a:solidFill>
                  <a:schemeClr val="tx1"/>
                </a:solidFill>
                <a:effectLst/>
                <a:latin typeface="Arial" panose="020B0604020202020204" pitchFamily="34" charset="0"/>
              </a:rPr>
              <a:t>1</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18EDC0B9-F606-C294-045D-D1BC32E731C8}"/>
              </a:ext>
            </a:extLst>
          </p:cNvPr>
          <p:cNvPicPr>
            <a:picLocks noChangeAspect="1"/>
          </p:cNvPicPr>
          <p:nvPr/>
        </p:nvPicPr>
        <p:blipFill>
          <a:blip r:embed="rId2"/>
          <a:stretch>
            <a:fillRect/>
          </a:stretch>
        </p:blipFill>
        <p:spPr>
          <a:xfrm>
            <a:off x="632825" y="2553182"/>
            <a:ext cx="4943035" cy="3997411"/>
          </a:xfrm>
          <a:prstGeom prst="rect">
            <a:avLst/>
          </a:prstGeom>
        </p:spPr>
      </p:pic>
      <p:pic>
        <p:nvPicPr>
          <p:cNvPr id="7" name="תמונה 6">
            <a:extLst>
              <a:ext uri="{FF2B5EF4-FFF2-40B4-BE49-F238E27FC236}">
                <a16:creationId xmlns:a16="http://schemas.microsoft.com/office/drawing/2014/main" id="{D5B7D05A-D425-11BC-4EF5-7EAF7EDA4CAD}"/>
              </a:ext>
            </a:extLst>
          </p:cNvPr>
          <p:cNvPicPr>
            <a:picLocks noChangeAspect="1"/>
          </p:cNvPicPr>
          <p:nvPr/>
        </p:nvPicPr>
        <p:blipFill>
          <a:blip r:embed="rId3"/>
          <a:stretch>
            <a:fillRect/>
          </a:stretch>
        </p:blipFill>
        <p:spPr>
          <a:xfrm>
            <a:off x="6276244" y="2273993"/>
            <a:ext cx="5282931" cy="4256552"/>
          </a:xfrm>
          <a:prstGeom prst="rect">
            <a:avLst/>
          </a:prstGeom>
        </p:spPr>
      </p:pic>
      <p:pic>
        <p:nvPicPr>
          <p:cNvPr id="10" name="תמונה 9">
            <a:extLst>
              <a:ext uri="{FF2B5EF4-FFF2-40B4-BE49-F238E27FC236}">
                <a16:creationId xmlns:a16="http://schemas.microsoft.com/office/drawing/2014/main" id="{6CFD1556-D07F-31FB-02E4-DA305B673F28}"/>
              </a:ext>
            </a:extLst>
          </p:cNvPr>
          <p:cNvPicPr>
            <a:picLocks noChangeAspect="1"/>
          </p:cNvPicPr>
          <p:nvPr/>
        </p:nvPicPr>
        <p:blipFill>
          <a:blip r:embed="rId4"/>
          <a:stretch>
            <a:fillRect/>
          </a:stretch>
        </p:blipFill>
        <p:spPr>
          <a:xfrm>
            <a:off x="632825" y="128572"/>
            <a:ext cx="3603466" cy="2329437"/>
          </a:xfrm>
          <a:prstGeom prst="rect">
            <a:avLst/>
          </a:prstGeom>
        </p:spPr>
      </p:pic>
    </p:spTree>
    <p:extLst>
      <p:ext uri="{BB962C8B-B14F-4D97-AF65-F5344CB8AC3E}">
        <p14:creationId xmlns:p14="http://schemas.microsoft.com/office/powerpoint/2010/main" val="3858006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A3BC5192-50F6-3E8C-A773-EEAB0F9126D5}"/>
              </a:ext>
            </a:extLst>
          </p:cNvPr>
          <p:cNvPicPr>
            <a:picLocks noChangeAspect="1"/>
          </p:cNvPicPr>
          <p:nvPr/>
        </p:nvPicPr>
        <p:blipFill>
          <a:blip r:embed="rId2"/>
          <a:stretch>
            <a:fillRect/>
          </a:stretch>
        </p:blipFill>
        <p:spPr>
          <a:xfrm>
            <a:off x="7036280" y="3190837"/>
            <a:ext cx="4544059" cy="3391373"/>
          </a:xfrm>
          <a:prstGeom prst="rect">
            <a:avLst/>
          </a:prstGeom>
        </p:spPr>
      </p:pic>
      <p:sp>
        <p:nvSpPr>
          <p:cNvPr id="6" name="תיבת טקסט 5">
            <a:extLst>
              <a:ext uri="{FF2B5EF4-FFF2-40B4-BE49-F238E27FC236}">
                <a16:creationId xmlns:a16="http://schemas.microsoft.com/office/drawing/2014/main" id="{E11DCD76-55DF-A36F-8922-61DBD0170398}"/>
              </a:ext>
            </a:extLst>
          </p:cNvPr>
          <p:cNvSpPr txBox="1"/>
          <p:nvPr/>
        </p:nvSpPr>
        <p:spPr>
          <a:xfrm>
            <a:off x="5389604" y="315055"/>
            <a:ext cx="6190735" cy="369332"/>
          </a:xfrm>
          <a:prstGeom prst="rect">
            <a:avLst/>
          </a:prstGeom>
          <a:noFill/>
        </p:spPr>
        <p:txBody>
          <a:bodyPr wrap="square" rtlCol="1">
            <a:spAutoFit/>
          </a:bodyPr>
          <a:lstStyle/>
          <a:p>
            <a:r>
              <a:rPr lang="he-IL" dirty="0"/>
              <a:t>בצד </a:t>
            </a:r>
            <a:r>
              <a:rPr lang="en-US" dirty="0"/>
              <a:t>client  </a:t>
            </a:r>
            <a:r>
              <a:rPr lang="he-IL" dirty="0"/>
              <a:t> ה-</a:t>
            </a:r>
            <a:r>
              <a:rPr lang="en-US" dirty="0"/>
              <a:t>JWT</a:t>
            </a:r>
            <a:r>
              <a:rPr lang="he-IL" dirty="0"/>
              <a:t> </a:t>
            </a:r>
            <a:r>
              <a:rPr lang="en-US" dirty="0"/>
              <a:t> Token</a:t>
            </a:r>
            <a:r>
              <a:rPr lang="he-IL" dirty="0"/>
              <a:t> נשמר </a:t>
            </a:r>
            <a:r>
              <a:rPr lang="he-IL" dirty="0" err="1"/>
              <a:t>בזכרון</a:t>
            </a:r>
            <a:r>
              <a:rPr lang="he-IL" dirty="0"/>
              <a:t> </a:t>
            </a:r>
            <a:r>
              <a:rPr lang="en-US" dirty="0"/>
              <a:t> local Storage </a:t>
            </a:r>
            <a:endParaRPr lang="he-IL" dirty="0"/>
          </a:p>
        </p:txBody>
      </p:sp>
      <p:pic>
        <p:nvPicPr>
          <p:cNvPr id="8" name="תמונה 7">
            <a:extLst>
              <a:ext uri="{FF2B5EF4-FFF2-40B4-BE49-F238E27FC236}">
                <a16:creationId xmlns:a16="http://schemas.microsoft.com/office/drawing/2014/main" id="{A85E7650-3963-BD86-AC42-4FB5F70A2E38}"/>
              </a:ext>
            </a:extLst>
          </p:cNvPr>
          <p:cNvPicPr>
            <a:picLocks noChangeAspect="1"/>
          </p:cNvPicPr>
          <p:nvPr/>
        </p:nvPicPr>
        <p:blipFill>
          <a:blip r:embed="rId3"/>
          <a:stretch>
            <a:fillRect/>
          </a:stretch>
        </p:blipFill>
        <p:spPr>
          <a:xfrm>
            <a:off x="185352" y="966446"/>
            <a:ext cx="6938979" cy="2224391"/>
          </a:xfrm>
          <a:prstGeom prst="rect">
            <a:avLst/>
          </a:prstGeom>
        </p:spPr>
      </p:pic>
      <p:sp>
        <p:nvSpPr>
          <p:cNvPr id="9" name="תיבת טקסט 8">
            <a:extLst>
              <a:ext uri="{FF2B5EF4-FFF2-40B4-BE49-F238E27FC236}">
                <a16:creationId xmlns:a16="http://schemas.microsoft.com/office/drawing/2014/main" id="{5F2DD81C-23EE-AE62-180F-A7132CBCDD36}"/>
              </a:ext>
            </a:extLst>
          </p:cNvPr>
          <p:cNvSpPr txBox="1"/>
          <p:nvPr/>
        </p:nvSpPr>
        <p:spPr>
          <a:xfrm>
            <a:off x="7648832" y="1291281"/>
            <a:ext cx="3700849" cy="646331"/>
          </a:xfrm>
          <a:prstGeom prst="rect">
            <a:avLst/>
          </a:prstGeom>
          <a:noFill/>
          <a:ln>
            <a:solidFill>
              <a:srgbClr val="136C75"/>
            </a:solidFill>
          </a:ln>
        </p:spPr>
        <p:txBody>
          <a:bodyPr wrap="square" rtlCol="1">
            <a:spAutoFit/>
          </a:bodyPr>
          <a:lstStyle/>
          <a:p>
            <a:r>
              <a:rPr lang="he-IL" dirty="0"/>
              <a:t>הטוקן שמתקבל לאחר ההתחברות לאתר- עם </a:t>
            </a:r>
            <a:r>
              <a:rPr lang="en-US" dirty="0"/>
              <a:t>email ,  password</a:t>
            </a:r>
            <a:endParaRPr lang="he-IL" dirty="0"/>
          </a:p>
        </p:txBody>
      </p:sp>
      <p:pic>
        <p:nvPicPr>
          <p:cNvPr id="11" name="תמונה 10">
            <a:extLst>
              <a:ext uri="{FF2B5EF4-FFF2-40B4-BE49-F238E27FC236}">
                <a16:creationId xmlns:a16="http://schemas.microsoft.com/office/drawing/2014/main" id="{0172243E-431F-3222-CEFB-D33FB3A8A0A7}"/>
              </a:ext>
            </a:extLst>
          </p:cNvPr>
          <p:cNvPicPr>
            <a:picLocks noChangeAspect="1"/>
          </p:cNvPicPr>
          <p:nvPr/>
        </p:nvPicPr>
        <p:blipFill>
          <a:blip r:embed="rId4"/>
          <a:stretch>
            <a:fillRect/>
          </a:stretch>
        </p:blipFill>
        <p:spPr>
          <a:xfrm>
            <a:off x="490329" y="3273330"/>
            <a:ext cx="5910472" cy="3503467"/>
          </a:xfrm>
          <a:prstGeom prst="rect">
            <a:avLst/>
          </a:prstGeom>
        </p:spPr>
      </p:pic>
    </p:spTree>
    <p:extLst>
      <p:ext uri="{BB962C8B-B14F-4D97-AF65-F5344CB8AC3E}">
        <p14:creationId xmlns:p14="http://schemas.microsoft.com/office/powerpoint/2010/main" val="3611482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6478621" y="862887"/>
            <a:ext cx="4751071" cy="707886"/>
          </a:xfrm>
          <a:prstGeom prst="rect">
            <a:avLst/>
          </a:prstGeom>
          <a:noFill/>
          <a:ln>
            <a:solidFill>
              <a:srgbClr val="14828F"/>
            </a:solidFill>
          </a:ln>
        </p:spPr>
        <p:txBody>
          <a:bodyPr wrap="square" rtlCol="1">
            <a:spAutoFit/>
          </a:bodyPr>
          <a:lstStyle/>
          <a:p>
            <a:r>
              <a:rPr lang="he-IL" sz="2400" dirty="0"/>
              <a:t>פענוח הטוקן שמתקבל באתר </a:t>
            </a:r>
            <a:r>
              <a:rPr lang="en-US" sz="2400" dirty="0"/>
              <a:t>JWT.io</a:t>
            </a:r>
          </a:p>
          <a:p>
            <a:endParaRPr lang="he-IL" sz="1600" dirty="0"/>
          </a:p>
        </p:txBody>
      </p:sp>
      <p:pic>
        <p:nvPicPr>
          <p:cNvPr id="7" name="תמונה 6">
            <a:extLst>
              <a:ext uri="{FF2B5EF4-FFF2-40B4-BE49-F238E27FC236}">
                <a16:creationId xmlns:a16="http://schemas.microsoft.com/office/drawing/2014/main" id="{F69B0F47-A60C-809C-BBD1-CA720FDE6AC8}"/>
              </a:ext>
            </a:extLst>
          </p:cNvPr>
          <p:cNvPicPr>
            <a:picLocks noChangeAspect="1"/>
          </p:cNvPicPr>
          <p:nvPr/>
        </p:nvPicPr>
        <p:blipFill>
          <a:blip r:embed="rId2"/>
          <a:stretch>
            <a:fillRect/>
          </a:stretch>
        </p:blipFill>
        <p:spPr>
          <a:xfrm>
            <a:off x="139425" y="1828800"/>
            <a:ext cx="8167631" cy="4860587"/>
          </a:xfrm>
          <a:prstGeom prst="rect">
            <a:avLst/>
          </a:prstGeom>
        </p:spPr>
      </p:pic>
    </p:spTree>
    <p:extLst>
      <p:ext uri="{BB962C8B-B14F-4D97-AF65-F5344CB8AC3E}">
        <p14:creationId xmlns:p14="http://schemas.microsoft.com/office/powerpoint/2010/main" val="37933571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521183" y="293894"/>
            <a:ext cx="6190735" cy="369332"/>
          </a:xfrm>
          <a:prstGeom prst="rect">
            <a:avLst/>
          </a:prstGeom>
          <a:noFill/>
        </p:spPr>
        <p:txBody>
          <a:bodyPr wrap="square" rtlCol="1">
            <a:spAutoFit/>
          </a:bodyPr>
          <a:lstStyle/>
          <a:p>
            <a:r>
              <a:rPr lang="he-IL" dirty="0"/>
              <a:t>בצד </a:t>
            </a:r>
            <a:r>
              <a:rPr lang="en-US" dirty="0"/>
              <a:t>client  </a:t>
            </a:r>
            <a:r>
              <a:rPr lang="he-IL" dirty="0"/>
              <a:t> ה-</a:t>
            </a:r>
            <a:r>
              <a:rPr lang="en-US" dirty="0"/>
              <a:t>JWT</a:t>
            </a:r>
            <a:r>
              <a:rPr lang="he-IL" dirty="0"/>
              <a:t> </a:t>
            </a:r>
            <a:r>
              <a:rPr lang="en-US" dirty="0"/>
              <a:t> Token</a:t>
            </a:r>
            <a:r>
              <a:rPr lang="he-IL" dirty="0"/>
              <a:t> נשמר בזיכרון </a:t>
            </a:r>
            <a:r>
              <a:rPr lang="en-US" dirty="0"/>
              <a:t> local Storage </a:t>
            </a:r>
            <a:endParaRPr lang="he-IL" dirty="0"/>
          </a:p>
        </p:txBody>
      </p:sp>
      <p:pic>
        <p:nvPicPr>
          <p:cNvPr id="8" name="תמונה 7">
            <a:extLst>
              <a:ext uri="{FF2B5EF4-FFF2-40B4-BE49-F238E27FC236}">
                <a16:creationId xmlns:a16="http://schemas.microsoft.com/office/drawing/2014/main" id="{A85E7650-3963-BD86-AC42-4FB5F70A2E38}"/>
              </a:ext>
            </a:extLst>
          </p:cNvPr>
          <p:cNvPicPr>
            <a:picLocks noChangeAspect="1"/>
          </p:cNvPicPr>
          <p:nvPr/>
        </p:nvPicPr>
        <p:blipFill>
          <a:blip r:embed="rId2"/>
          <a:stretch>
            <a:fillRect/>
          </a:stretch>
        </p:blipFill>
        <p:spPr>
          <a:xfrm>
            <a:off x="284207" y="1102415"/>
            <a:ext cx="6938979" cy="2224391"/>
          </a:xfrm>
          <a:prstGeom prst="rect">
            <a:avLst/>
          </a:prstGeom>
        </p:spPr>
      </p:pic>
      <p:sp>
        <p:nvSpPr>
          <p:cNvPr id="9" name="תיבת טקסט 8">
            <a:extLst>
              <a:ext uri="{FF2B5EF4-FFF2-40B4-BE49-F238E27FC236}">
                <a16:creationId xmlns:a16="http://schemas.microsoft.com/office/drawing/2014/main" id="{5F2DD81C-23EE-AE62-180F-A7132CBCDD36}"/>
              </a:ext>
            </a:extLst>
          </p:cNvPr>
          <p:cNvSpPr txBox="1"/>
          <p:nvPr/>
        </p:nvSpPr>
        <p:spPr>
          <a:xfrm>
            <a:off x="7648832" y="1291281"/>
            <a:ext cx="3700849" cy="1754326"/>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wrap="square" rtlCol="1">
            <a:spAutoFit/>
          </a:bodyPr>
          <a:lstStyle/>
          <a:p>
            <a:r>
              <a:rPr lang="he-IL" dirty="0"/>
              <a:t>בעת התחברות לאתר הוספה של הטוקן </a:t>
            </a:r>
            <a:r>
              <a:rPr lang="he-IL" dirty="0" err="1"/>
              <a:t>לזכרון</a:t>
            </a:r>
            <a:r>
              <a:rPr lang="he-IL" dirty="0"/>
              <a:t> ב</a:t>
            </a:r>
            <a:r>
              <a:rPr lang="en-US" dirty="0"/>
              <a:t>- local Storage </a:t>
            </a:r>
            <a:br>
              <a:rPr lang="en-US" dirty="0"/>
            </a:br>
            <a:r>
              <a:rPr lang="he-IL" dirty="0"/>
              <a:t>ובעת יציאה מחיקה של הטוקן והפרטים של המשתמש הנוכחי</a:t>
            </a:r>
            <a:br>
              <a:rPr lang="en-US" dirty="0"/>
            </a:br>
            <a:r>
              <a:rPr lang="he-IL" dirty="0"/>
              <a:t>יצרתי </a:t>
            </a:r>
            <a:r>
              <a:rPr lang="en-US" dirty="0"/>
              <a:t>User-service </a:t>
            </a:r>
            <a:r>
              <a:rPr lang="he-IL" dirty="0"/>
              <a:t> לטיפול בקריאות שרת הקשורות ל-</a:t>
            </a:r>
            <a:r>
              <a:rPr lang="en-US" dirty="0"/>
              <a:t>user </a:t>
            </a:r>
            <a:endParaRPr lang="he-IL" dirty="0"/>
          </a:p>
        </p:txBody>
      </p:sp>
      <p:pic>
        <p:nvPicPr>
          <p:cNvPr id="10" name="תמונה 9">
            <a:extLst>
              <a:ext uri="{FF2B5EF4-FFF2-40B4-BE49-F238E27FC236}">
                <a16:creationId xmlns:a16="http://schemas.microsoft.com/office/drawing/2014/main" id="{F7D33637-FFDC-5CE5-A55E-DEE92B7A23E4}"/>
              </a:ext>
            </a:extLst>
          </p:cNvPr>
          <p:cNvPicPr>
            <a:picLocks noChangeAspect="1"/>
          </p:cNvPicPr>
          <p:nvPr/>
        </p:nvPicPr>
        <p:blipFill>
          <a:blip r:embed="rId3"/>
          <a:stretch>
            <a:fillRect/>
          </a:stretch>
        </p:blipFill>
        <p:spPr>
          <a:xfrm>
            <a:off x="398892" y="3429000"/>
            <a:ext cx="6409682" cy="3291458"/>
          </a:xfrm>
          <a:prstGeom prst="rect">
            <a:avLst/>
          </a:prstGeom>
        </p:spPr>
      </p:pic>
      <p:pic>
        <p:nvPicPr>
          <p:cNvPr id="14" name="תמונה 13">
            <a:extLst>
              <a:ext uri="{FF2B5EF4-FFF2-40B4-BE49-F238E27FC236}">
                <a16:creationId xmlns:a16="http://schemas.microsoft.com/office/drawing/2014/main" id="{7BEF6E1E-FCC2-AE12-6F12-229D1254DDCB}"/>
              </a:ext>
            </a:extLst>
          </p:cNvPr>
          <p:cNvPicPr>
            <a:picLocks noChangeAspect="1"/>
          </p:cNvPicPr>
          <p:nvPr/>
        </p:nvPicPr>
        <p:blipFill>
          <a:blip r:embed="rId4"/>
          <a:stretch>
            <a:fillRect/>
          </a:stretch>
        </p:blipFill>
        <p:spPr>
          <a:xfrm>
            <a:off x="6178289" y="4293317"/>
            <a:ext cx="5781635" cy="1562823"/>
          </a:xfrm>
          <a:prstGeom prst="rect">
            <a:avLst/>
          </a:prstGeom>
        </p:spPr>
      </p:pic>
      <p:cxnSp>
        <p:nvCxnSpPr>
          <p:cNvPr id="18" name="מחבר ישר 17">
            <a:extLst>
              <a:ext uri="{FF2B5EF4-FFF2-40B4-BE49-F238E27FC236}">
                <a16:creationId xmlns:a16="http://schemas.microsoft.com/office/drawing/2014/main" id="{0D3C598B-9FE0-8654-2B43-E8F6FE19C86B}"/>
              </a:ext>
            </a:extLst>
          </p:cNvPr>
          <p:cNvCxnSpPr/>
          <p:nvPr/>
        </p:nvCxnSpPr>
        <p:spPr>
          <a:xfrm flipH="1">
            <a:off x="5398347" y="2888932"/>
            <a:ext cx="2973493" cy="16855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625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תמונה 13">
            <a:extLst>
              <a:ext uri="{FF2B5EF4-FFF2-40B4-BE49-F238E27FC236}">
                <a16:creationId xmlns:a16="http://schemas.microsoft.com/office/drawing/2014/main" id="{7BEF6E1E-FCC2-AE12-6F12-229D1254DDCB}"/>
              </a:ext>
            </a:extLst>
          </p:cNvPr>
          <p:cNvPicPr>
            <a:picLocks noChangeAspect="1"/>
          </p:cNvPicPr>
          <p:nvPr/>
        </p:nvPicPr>
        <p:blipFill>
          <a:blip r:embed="rId2"/>
          <a:stretch>
            <a:fillRect/>
          </a:stretch>
        </p:blipFill>
        <p:spPr>
          <a:xfrm>
            <a:off x="6153576" y="4505476"/>
            <a:ext cx="5781635" cy="1562823"/>
          </a:xfrm>
          <a:prstGeom prst="rect">
            <a:avLst/>
          </a:prstGeom>
        </p:spPr>
      </p:pic>
      <p:pic>
        <p:nvPicPr>
          <p:cNvPr id="3" name="תמונה 2">
            <a:extLst>
              <a:ext uri="{FF2B5EF4-FFF2-40B4-BE49-F238E27FC236}">
                <a16:creationId xmlns:a16="http://schemas.microsoft.com/office/drawing/2014/main" id="{953F1A22-6EC6-B227-171E-2763545AB6D0}"/>
              </a:ext>
            </a:extLst>
          </p:cNvPr>
          <p:cNvPicPr>
            <a:picLocks noChangeAspect="1"/>
          </p:cNvPicPr>
          <p:nvPr/>
        </p:nvPicPr>
        <p:blipFill>
          <a:blip r:embed="rId3"/>
          <a:stretch>
            <a:fillRect/>
          </a:stretch>
        </p:blipFill>
        <p:spPr>
          <a:xfrm>
            <a:off x="179173" y="1513702"/>
            <a:ext cx="8021613" cy="2702442"/>
          </a:xfrm>
          <a:prstGeom prst="rect">
            <a:avLst/>
          </a:prstGeom>
        </p:spPr>
      </p:pic>
      <p:pic>
        <p:nvPicPr>
          <p:cNvPr id="5" name="תמונה 4">
            <a:extLst>
              <a:ext uri="{FF2B5EF4-FFF2-40B4-BE49-F238E27FC236}">
                <a16:creationId xmlns:a16="http://schemas.microsoft.com/office/drawing/2014/main" id="{E2FADCF7-BC52-08CE-F137-D1AA01DC85ED}"/>
              </a:ext>
            </a:extLst>
          </p:cNvPr>
          <p:cNvPicPr>
            <a:picLocks noChangeAspect="1"/>
          </p:cNvPicPr>
          <p:nvPr/>
        </p:nvPicPr>
        <p:blipFill>
          <a:blip r:embed="rId4"/>
          <a:stretch>
            <a:fillRect/>
          </a:stretch>
        </p:blipFill>
        <p:spPr>
          <a:xfrm>
            <a:off x="333303" y="274493"/>
            <a:ext cx="3559076" cy="1107383"/>
          </a:xfrm>
          <a:prstGeom prst="rect">
            <a:avLst/>
          </a:prstGeom>
        </p:spPr>
      </p:pic>
      <p:pic>
        <p:nvPicPr>
          <p:cNvPr id="11" name="תמונה 10">
            <a:extLst>
              <a:ext uri="{FF2B5EF4-FFF2-40B4-BE49-F238E27FC236}">
                <a16:creationId xmlns:a16="http://schemas.microsoft.com/office/drawing/2014/main" id="{FA467921-AF17-0035-940E-65EF487C58FA}"/>
              </a:ext>
            </a:extLst>
          </p:cNvPr>
          <p:cNvPicPr>
            <a:picLocks noChangeAspect="1"/>
          </p:cNvPicPr>
          <p:nvPr/>
        </p:nvPicPr>
        <p:blipFill>
          <a:blip r:embed="rId5"/>
          <a:stretch>
            <a:fillRect/>
          </a:stretch>
        </p:blipFill>
        <p:spPr>
          <a:xfrm>
            <a:off x="179173" y="4620297"/>
            <a:ext cx="5725324" cy="1448002"/>
          </a:xfrm>
          <a:prstGeom prst="rect">
            <a:avLst/>
          </a:prstGeom>
        </p:spPr>
      </p:pic>
      <p:cxnSp>
        <p:nvCxnSpPr>
          <p:cNvPr id="13" name="מחבר חץ ישר 12">
            <a:extLst>
              <a:ext uri="{FF2B5EF4-FFF2-40B4-BE49-F238E27FC236}">
                <a16:creationId xmlns:a16="http://schemas.microsoft.com/office/drawing/2014/main" id="{1CA57C0F-5BD9-2865-68D5-9E1F92EECEB0}"/>
              </a:ext>
            </a:extLst>
          </p:cNvPr>
          <p:cNvCxnSpPr>
            <a:cxnSpLocks/>
          </p:cNvCxnSpPr>
          <p:nvPr/>
        </p:nvCxnSpPr>
        <p:spPr>
          <a:xfrm flipH="1">
            <a:off x="1574464" y="3887714"/>
            <a:ext cx="605562" cy="9022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מחבר חץ ישר 14">
            <a:extLst>
              <a:ext uri="{FF2B5EF4-FFF2-40B4-BE49-F238E27FC236}">
                <a16:creationId xmlns:a16="http://schemas.microsoft.com/office/drawing/2014/main" id="{EA8850F2-B36A-5155-D8FB-D21653F2EF03}"/>
              </a:ext>
            </a:extLst>
          </p:cNvPr>
          <p:cNvCxnSpPr>
            <a:cxnSpLocks/>
          </p:cNvCxnSpPr>
          <p:nvPr/>
        </p:nvCxnSpPr>
        <p:spPr>
          <a:xfrm flipV="1">
            <a:off x="4717335" y="4662834"/>
            <a:ext cx="1719799" cy="4360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מחבר חץ ישר 18">
            <a:extLst>
              <a:ext uri="{FF2B5EF4-FFF2-40B4-BE49-F238E27FC236}">
                <a16:creationId xmlns:a16="http://schemas.microsoft.com/office/drawing/2014/main" id="{22A5C73E-5BAA-3FE9-81D5-32B2A22E869C}"/>
              </a:ext>
            </a:extLst>
          </p:cNvPr>
          <p:cNvCxnSpPr>
            <a:cxnSpLocks/>
          </p:cNvCxnSpPr>
          <p:nvPr/>
        </p:nvCxnSpPr>
        <p:spPr>
          <a:xfrm>
            <a:off x="853844" y="789701"/>
            <a:ext cx="109001" cy="29163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9" name="תיבת טקסט 8">
            <a:extLst>
              <a:ext uri="{FF2B5EF4-FFF2-40B4-BE49-F238E27FC236}">
                <a16:creationId xmlns:a16="http://schemas.microsoft.com/office/drawing/2014/main" id="{5F2DD81C-23EE-AE62-180F-A7132CBCDD36}"/>
              </a:ext>
            </a:extLst>
          </p:cNvPr>
          <p:cNvSpPr txBox="1"/>
          <p:nvPr/>
        </p:nvSpPr>
        <p:spPr>
          <a:xfrm>
            <a:off x="7309021" y="274493"/>
            <a:ext cx="4355757" cy="1754326"/>
          </a:xfrm>
          <a:prstGeom prst="rect">
            <a:avLst/>
          </a:prstGeom>
          <a:ln>
            <a:solidFill>
              <a:srgbClr val="136C75"/>
            </a:solidFill>
          </a:ln>
        </p:spPr>
        <p:style>
          <a:lnRef idx="2">
            <a:schemeClr val="accent1"/>
          </a:lnRef>
          <a:fillRef idx="1">
            <a:schemeClr val="lt1"/>
          </a:fillRef>
          <a:effectRef idx="0">
            <a:schemeClr val="accent1"/>
          </a:effectRef>
          <a:fontRef idx="minor">
            <a:schemeClr val="dk1"/>
          </a:fontRef>
        </p:style>
        <p:txBody>
          <a:bodyPr wrap="square" rtlCol="1">
            <a:spAutoFit/>
          </a:bodyPr>
          <a:lstStyle/>
          <a:p>
            <a:r>
              <a:rPr lang="en-US" b="1" dirty="0">
                <a:latin typeface="Abadi" panose="020B0604020104020204" pitchFamily="34" charset="0"/>
              </a:rPr>
              <a:t>Logout</a:t>
            </a:r>
            <a:r>
              <a:rPr lang="en-US" dirty="0">
                <a:latin typeface="Abadi" panose="020B0604020104020204" pitchFamily="34" charset="0"/>
              </a:rPr>
              <a:t>                  </a:t>
            </a:r>
            <a:br>
              <a:rPr lang="en-US" dirty="0">
                <a:latin typeface="Abadi" panose="020B0604020104020204" pitchFamily="34" charset="0"/>
              </a:rPr>
            </a:br>
            <a:r>
              <a:rPr lang="he-IL" dirty="0">
                <a:latin typeface="Abadi" panose="020B0604020104020204" pitchFamily="34" charset="0"/>
              </a:rPr>
              <a:t>בעת לחיצה על יציאה מהאתר אייקון של יציאה הנתונים נמחקים מה- </a:t>
            </a:r>
            <a:r>
              <a:rPr lang="en-US" dirty="0">
                <a:latin typeface="Abadi" panose="020B0604020104020204" pitchFamily="34" charset="0"/>
              </a:rPr>
              <a:t>local-storage </a:t>
            </a:r>
            <a:br>
              <a:rPr lang="en-US" dirty="0">
                <a:latin typeface="Abadi" panose="020B0604020104020204" pitchFamily="34" charset="0"/>
              </a:rPr>
            </a:br>
            <a:r>
              <a:rPr lang="he-IL" dirty="0">
                <a:latin typeface="Abadi" panose="020B0604020104020204" pitchFamily="34" charset="0"/>
              </a:rPr>
              <a:t>והמשתמש חוזר להיות במצב של אורח ומועבר לעמוד של ההתחברות-</a:t>
            </a:r>
            <a:r>
              <a:rPr lang="en-US" dirty="0">
                <a:latin typeface="Abadi" panose="020B0604020104020204" pitchFamily="34" charset="0"/>
              </a:rPr>
              <a:t>login </a:t>
            </a:r>
            <a:endParaRPr lang="he-IL" dirty="0">
              <a:latin typeface="Abadi" panose="020B0604020104020204" pitchFamily="34" charset="0"/>
            </a:endParaRPr>
          </a:p>
          <a:p>
            <a:endParaRPr lang="he-IL" dirty="0"/>
          </a:p>
        </p:txBody>
      </p:sp>
    </p:spTree>
    <p:extLst>
      <p:ext uri="{BB962C8B-B14F-4D97-AF65-F5344CB8AC3E}">
        <p14:creationId xmlns:p14="http://schemas.microsoft.com/office/powerpoint/2010/main" val="3048878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585255" y="265757"/>
            <a:ext cx="6190735" cy="1292662"/>
          </a:xfrm>
          <a:prstGeom prst="rect">
            <a:avLst/>
          </a:prstGeom>
          <a:noFill/>
        </p:spPr>
        <p:txBody>
          <a:bodyPr wrap="square" rtlCol="1">
            <a:spAutoFit/>
          </a:bodyPr>
          <a:lstStyle/>
          <a:p>
            <a:r>
              <a:rPr lang="he-IL" sz="2400" b="1" dirty="0"/>
              <a:t>בצד </a:t>
            </a:r>
            <a:r>
              <a:rPr lang="en-US" sz="2400" b="1" dirty="0"/>
              <a:t>client</a:t>
            </a:r>
            <a:r>
              <a:rPr lang="he-IL" sz="2400" b="1" dirty="0"/>
              <a:t> -</a:t>
            </a:r>
            <a:r>
              <a:rPr lang="en-US" sz="2400" b="1" dirty="0">
                <a:effectLst/>
                <a:latin typeface="Consolas" panose="020B0609020204030204" pitchFamily="49" charset="0"/>
              </a:rPr>
              <a:t>AuthInterceptor</a:t>
            </a:r>
          </a:p>
          <a:p>
            <a:r>
              <a:rPr lang="en-US" dirty="0"/>
              <a:t> </a:t>
            </a:r>
            <a:r>
              <a:rPr lang="he-IL" dirty="0"/>
              <a:t> </a:t>
            </a:r>
            <a:endParaRPr lang="en-US" dirty="0"/>
          </a:p>
          <a:p>
            <a:br>
              <a:rPr lang="en-US" dirty="0"/>
            </a:br>
            <a:endParaRPr lang="he-IL" dirty="0"/>
          </a:p>
        </p:txBody>
      </p:sp>
      <p:pic>
        <p:nvPicPr>
          <p:cNvPr id="7" name="תמונה 6">
            <a:extLst>
              <a:ext uri="{FF2B5EF4-FFF2-40B4-BE49-F238E27FC236}">
                <a16:creationId xmlns:a16="http://schemas.microsoft.com/office/drawing/2014/main" id="{11ADF378-0AFB-FACA-2556-2D7AF8792449}"/>
              </a:ext>
            </a:extLst>
          </p:cNvPr>
          <p:cNvPicPr>
            <a:picLocks noChangeAspect="1"/>
          </p:cNvPicPr>
          <p:nvPr/>
        </p:nvPicPr>
        <p:blipFill>
          <a:blip r:embed="rId2"/>
          <a:stretch>
            <a:fillRect/>
          </a:stretch>
        </p:blipFill>
        <p:spPr>
          <a:xfrm>
            <a:off x="222422" y="2429732"/>
            <a:ext cx="7624119" cy="4162511"/>
          </a:xfrm>
          <a:prstGeom prst="rect">
            <a:avLst/>
          </a:prstGeom>
        </p:spPr>
      </p:pic>
      <p:sp>
        <p:nvSpPr>
          <p:cNvPr id="9" name="תיבת טקסט 8">
            <a:extLst>
              <a:ext uri="{FF2B5EF4-FFF2-40B4-BE49-F238E27FC236}">
                <a16:creationId xmlns:a16="http://schemas.microsoft.com/office/drawing/2014/main" id="{5F2DD81C-23EE-AE62-180F-A7132CBCDD36}"/>
              </a:ext>
            </a:extLst>
          </p:cNvPr>
          <p:cNvSpPr txBox="1"/>
          <p:nvPr/>
        </p:nvSpPr>
        <p:spPr>
          <a:xfrm>
            <a:off x="6783723" y="969328"/>
            <a:ext cx="4917990" cy="2031325"/>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את ה-</a:t>
            </a:r>
            <a:r>
              <a:rPr kumimoji="0" lang="he-IL" altLang="he-IL" sz="1800" b="0" i="0" u="none" strike="noStrike" cap="none" normalizeH="0" baseline="0" dirty="0" err="1">
                <a:ln>
                  <a:noFill/>
                </a:ln>
                <a:solidFill>
                  <a:schemeClr val="tx1"/>
                </a:solidFill>
                <a:effectLst/>
                <a:latin typeface="Arial Unicode MS"/>
              </a:rPr>
              <a:t>AuthInterceptor</a:t>
            </a:r>
            <a:r>
              <a:rPr kumimoji="0" lang="he-IL" altLang="he-IL" sz="1800" b="0" i="0" u="none" strike="noStrike" cap="none" normalizeH="0" baseline="0" dirty="0">
                <a:ln>
                  <a:noFill/>
                </a:ln>
                <a:solidFill>
                  <a:schemeClr val="tx1"/>
                </a:solidFill>
                <a:effectLst/>
              </a:rPr>
              <a:t> </a:t>
            </a:r>
            <a:r>
              <a:rPr kumimoji="0" lang="he-IL" altLang="he-IL" sz="1800" b="0" i="0" u="none" strike="noStrike" cap="none" normalizeH="0" baseline="0" dirty="0">
                <a:ln>
                  <a:noFill/>
                </a:ln>
                <a:solidFill>
                  <a:schemeClr val="tx1"/>
                </a:solidFill>
                <a:effectLst/>
                <a:cs typeface="Arial" panose="020B0604020202020204" pitchFamily="34" charset="0"/>
              </a:rPr>
              <a:t>על מנת לצרף לבקשות</a:t>
            </a:r>
            <a:r>
              <a:rPr kumimoji="0" lang="he-IL" altLang="he-IL" sz="1800" b="0" i="0" u="none" strike="noStrike" cap="none" normalizeH="0" baseline="0" dirty="0">
                <a:ln>
                  <a:noFill/>
                </a:ln>
                <a:solidFill>
                  <a:schemeClr val="tx1"/>
                </a:solidFill>
                <a:effectLst/>
              </a:rPr>
              <a:t> HTTP </a:t>
            </a:r>
            <a:r>
              <a:rPr kumimoji="0" lang="he-IL" altLang="he-IL" sz="1800" b="0" i="0" u="none" strike="noStrike" cap="none" normalizeH="0" baseline="0" dirty="0">
                <a:ln>
                  <a:noFill/>
                </a:ln>
                <a:solidFill>
                  <a:schemeClr val="tx1"/>
                </a:solidFill>
                <a:effectLst/>
                <a:cs typeface="Arial" panose="020B0604020202020204" pitchFamily="34" charset="0"/>
              </a:rPr>
              <a:t>שנשלחות מהאפליקציה להן באופן אוטומטי את ה</a:t>
            </a:r>
            <a:r>
              <a:rPr kumimoji="0" lang="he-IL" altLang="he-IL" sz="1800" b="0" i="0" u="none" strike="noStrike" cap="none" normalizeH="0" baseline="0" dirty="0">
                <a:ln>
                  <a:noFill/>
                </a:ln>
                <a:solidFill>
                  <a:schemeClr val="tx1"/>
                </a:solidFill>
                <a:effectLst/>
              </a:rPr>
              <a:t>-</a:t>
            </a:r>
            <a:r>
              <a:rPr kumimoji="0" lang="he-IL" altLang="he-IL" sz="1800" b="0" i="0" u="none" strike="noStrike" cap="none" normalizeH="0" baseline="0" dirty="0" err="1">
                <a:ln>
                  <a:noFill/>
                </a:ln>
                <a:solidFill>
                  <a:schemeClr val="tx1"/>
                </a:solidFill>
                <a:effectLst/>
              </a:rPr>
              <a:t>token</a:t>
            </a:r>
            <a:r>
              <a:rPr kumimoji="0" lang="he-IL" altLang="he-IL" sz="1800" b="0" i="0" u="none" strike="noStrike" cap="none" normalizeH="0" baseline="0" dirty="0">
                <a:ln>
                  <a:noFill/>
                </a:ln>
                <a:solidFill>
                  <a:schemeClr val="tx1"/>
                </a:solidFill>
                <a:effectLst/>
              </a:rPr>
              <a:t> </a:t>
            </a:r>
            <a:r>
              <a:rPr kumimoji="0" lang="he-IL" altLang="he-IL" sz="1800" b="0" i="0" u="none" strike="noStrike" cap="none" normalizeH="0" baseline="0" dirty="0">
                <a:ln>
                  <a:noFill/>
                </a:ln>
                <a:solidFill>
                  <a:schemeClr val="tx1"/>
                </a:solidFill>
                <a:effectLst/>
                <a:cs typeface="Arial" panose="020B0604020202020204" pitchFamily="34" charset="0"/>
              </a:rPr>
              <a:t>של המשתמש .</a:t>
            </a:r>
            <a:r>
              <a:rPr lang="he-IL" dirty="0"/>
              <a:t> מה שמקל עליינו לשלוח בכל קריאה את הטוקן דרך </a:t>
            </a:r>
            <a:r>
              <a:rPr lang="en-US" dirty="0"/>
              <a:t>Headers</a:t>
            </a:r>
            <a:r>
              <a:rPr lang="he-IL" dirty="0"/>
              <a:t> </a:t>
            </a:r>
            <a:endParaRPr kumimoji="0" lang="he-IL" altLang="he-IL" sz="1800" b="0" i="0" u="none" strike="noStrike" cap="none" normalizeH="0" baseline="0" dirty="0">
              <a:ln>
                <a:noFill/>
              </a:ln>
              <a:solidFill>
                <a:schemeClr val="tx1"/>
              </a:solidFill>
              <a:effectLst/>
              <a:cs typeface="Arial" panose="020B0604020202020204" pitchFamily="34" charset="0"/>
            </a:endParaRPr>
          </a:p>
          <a:p>
            <a:r>
              <a:rPr kumimoji="0" lang="he-IL" altLang="he-IL" sz="1800" b="0" i="0" u="none" strike="noStrike" cap="none" normalizeH="0" baseline="0" dirty="0">
                <a:ln>
                  <a:noFill/>
                </a:ln>
                <a:solidFill>
                  <a:schemeClr val="tx1"/>
                </a:solidFill>
                <a:effectLst/>
                <a:cs typeface="Arial" panose="020B0604020202020204" pitchFamily="34" charset="0"/>
              </a:rPr>
              <a:t>כך ניתן להבטיח שכל הבקשות לשרת יכילו את פרטי האימות הנדרשים, מה שמאפשר גישה מאובטחת לשירותים מוגנים</a:t>
            </a:r>
            <a:r>
              <a:rPr kumimoji="0" lang="he-IL" altLang="he-IL" sz="1800" b="0" i="0" u="none" strike="noStrike" cap="none" normalizeH="0" baseline="0" dirty="0">
                <a:ln>
                  <a:noFill/>
                </a:ln>
                <a:solidFill>
                  <a:schemeClr val="tx1"/>
                </a:solidFill>
                <a:effectLst/>
              </a:rPr>
              <a:t>. </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cxnSp>
        <p:nvCxnSpPr>
          <p:cNvPr id="12" name="מחבר חץ ישר 11">
            <a:extLst>
              <a:ext uri="{FF2B5EF4-FFF2-40B4-BE49-F238E27FC236}">
                <a16:creationId xmlns:a16="http://schemas.microsoft.com/office/drawing/2014/main" id="{E3C56380-AC0B-290F-AC60-F72F0CDCB738}"/>
              </a:ext>
            </a:extLst>
          </p:cNvPr>
          <p:cNvCxnSpPr/>
          <p:nvPr/>
        </p:nvCxnSpPr>
        <p:spPr>
          <a:xfrm flipH="1">
            <a:off x="5384800" y="2777067"/>
            <a:ext cx="1822027" cy="13343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2756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4843849" y="586946"/>
            <a:ext cx="6190735" cy="369332"/>
          </a:xfrm>
          <a:prstGeom prst="rect">
            <a:avLst/>
          </a:prstGeom>
          <a:noFill/>
        </p:spPr>
        <p:txBody>
          <a:bodyPr wrap="square" rtlCol="1">
            <a:spAutoFit/>
          </a:bodyPr>
          <a:lstStyle/>
          <a:p>
            <a:r>
              <a:rPr lang="he-IL" b="1" dirty="0"/>
              <a:t>מסך התחברות והרשמה בצד </a:t>
            </a:r>
            <a:r>
              <a:rPr lang="en-US" b="1" dirty="0"/>
              <a:t>client Angular</a:t>
            </a:r>
            <a:endParaRPr lang="he-IL" b="1"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7570109" y="1123779"/>
            <a:ext cx="3700849" cy="1200329"/>
          </a:xfrm>
          <a:prstGeom prst="rect">
            <a:avLst/>
          </a:prstGeom>
          <a:noFill/>
          <a:ln>
            <a:solidFill>
              <a:srgbClr val="136C75"/>
            </a:solidFill>
          </a:ln>
        </p:spPr>
        <p:txBody>
          <a:bodyPr wrap="square" rtlCol="1">
            <a:spAutoFit/>
          </a:bodyPr>
          <a:lstStyle/>
          <a:p>
            <a:r>
              <a:rPr lang="he-IL" dirty="0"/>
              <a:t>בעת התחברות לאתר הוספה של הטוקן </a:t>
            </a:r>
            <a:r>
              <a:rPr lang="he-IL" dirty="0" err="1"/>
              <a:t>לזכרון</a:t>
            </a:r>
            <a:r>
              <a:rPr lang="he-IL" dirty="0"/>
              <a:t> ב</a:t>
            </a:r>
            <a:r>
              <a:rPr lang="en-US" dirty="0"/>
              <a:t>- local Storage </a:t>
            </a:r>
            <a:br>
              <a:rPr lang="en-US" dirty="0"/>
            </a:br>
            <a:r>
              <a:rPr lang="he-IL" dirty="0"/>
              <a:t>ובעת יציאה מחיקה של הטוקן והפרטים של המשתמש הנוכחי</a:t>
            </a:r>
          </a:p>
        </p:txBody>
      </p:sp>
      <p:pic>
        <p:nvPicPr>
          <p:cNvPr id="3" name="תמונה 2">
            <a:extLst>
              <a:ext uri="{FF2B5EF4-FFF2-40B4-BE49-F238E27FC236}">
                <a16:creationId xmlns:a16="http://schemas.microsoft.com/office/drawing/2014/main" id="{1AC345C3-E2D3-A499-43BF-179C3992B307}"/>
              </a:ext>
            </a:extLst>
          </p:cNvPr>
          <p:cNvPicPr>
            <a:picLocks noChangeAspect="1"/>
          </p:cNvPicPr>
          <p:nvPr/>
        </p:nvPicPr>
        <p:blipFill>
          <a:blip r:embed="rId2"/>
          <a:stretch>
            <a:fillRect/>
          </a:stretch>
        </p:blipFill>
        <p:spPr>
          <a:xfrm>
            <a:off x="188370" y="2491610"/>
            <a:ext cx="7460462" cy="4155117"/>
          </a:xfrm>
          <a:prstGeom prst="rect">
            <a:avLst/>
          </a:prstGeom>
          <a:ln>
            <a:solidFill>
              <a:srgbClr val="136C75"/>
            </a:solidFill>
          </a:ln>
        </p:spPr>
      </p:pic>
      <p:pic>
        <p:nvPicPr>
          <p:cNvPr id="5" name="תמונה 4">
            <a:extLst>
              <a:ext uri="{FF2B5EF4-FFF2-40B4-BE49-F238E27FC236}">
                <a16:creationId xmlns:a16="http://schemas.microsoft.com/office/drawing/2014/main" id="{70B6A5A4-22BF-6A2E-92DD-EC2475060B6D}"/>
              </a:ext>
            </a:extLst>
          </p:cNvPr>
          <p:cNvPicPr>
            <a:picLocks noChangeAspect="1"/>
          </p:cNvPicPr>
          <p:nvPr/>
        </p:nvPicPr>
        <p:blipFill>
          <a:blip r:embed="rId3"/>
          <a:stretch>
            <a:fillRect/>
          </a:stretch>
        </p:blipFill>
        <p:spPr>
          <a:xfrm>
            <a:off x="7830126" y="2620969"/>
            <a:ext cx="4100322" cy="3754214"/>
          </a:xfrm>
          <a:prstGeom prst="rect">
            <a:avLst/>
          </a:prstGeom>
          <a:ln>
            <a:solidFill>
              <a:srgbClr val="136C75"/>
            </a:solidFill>
          </a:ln>
        </p:spPr>
      </p:pic>
      <p:sp>
        <p:nvSpPr>
          <p:cNvPr id="7" name="תיבת טקסט 6">
            <a:extLst>
              <a:ext uri="{FF2B5EF4-FFF2-40B4-BE49-F238E27FC236}">
                <a16:creationId xmlns:a16="http://schemas.microsoft.com/office/drawing/2014/main" id="{ACD5B188-A249-B824-B90A-53DDFF52FB05}"/>
              </a:ext>
            </a:extLst>
          </p:cNvPr>
          <p:cNvSpPr txBox="1"/>
          <p:nvPr/>
        </p:nvSpPr>
        <p:spPr>
          <a:xfrm>
            <a:off x="520334" y="65938"/>
            <a:ext cx="5696464" cy="2308324"/>
          </a:xfrm>
          <a:prstGeom prst="rect">
            <a:avLst/>
          </a:prstGeom>
          <a:noFill/>
          <a:ln>
            <a:solidFill>
              <a:srgbClr val="136C75"/>
            </a:solidFill>
          </a:ln>
        </p:spPr>
        <p:txBody>
          <a:bodyPr wrap="square" rtlCol="1">
            <a:spAutoFit/>
          </a:bodyPr>
          <a:lstStyle/>
          <a:p>
            <a:r>
              <a:rPr lang="he-IL" dirty="0"/>
              <a:t>התחברות באמצעות:</a:t>
            </a:r>
          </a:p>
          <a:p>
            <a:pPr marL="285750" indent="-285750">
              <a:buFont typeface="Arial" panose="020B0604020202020204" pitchFamily="34" charset="0"/>
              <a:buChar char="•"/>
            </a:pPr>
            <a:r>
              <a:rPr lang="he-IL" dirty="0"/>
              <a:t>מייל וסיסמה וקבלת טוקן</a:t>
            </a:r>
          </a:p>
          <a:p>
            <a:pPr marL="285750" indent="-285750">
              <a:buFont typeface="Arial" panose="020B0604020202020204" pitchFamily="34" charset="0"/>
              <a:buChar char="•"/>
            </a:pPr>
            <a:r>
              <a:rPr lang="en-US" dirty="0"/>
              <a:t>Google</a:t>
            </a:r>
          </a:p>
          <a:p>
            <a:pPr marL="285750" indent="-285750">
              <a:buFont typeface="Arial" panose="020B0604020202020204" pitchFamily="34" charset="0"/>
              <a:buChar char="•"/>
            </a:pPr>
            <a:r>
              <a:rPr lang="en-US" dirty="0"/>
              <a:t>GitHub</a:t>
            </a:r>
            <a:endParaRPr lang="he-IL" dirty="0"/>
          </a:p>
          <a:p>
            <a:r>
              <a:rPr lang="he-IL" dirty="0"/>
              <a:t>הרשמה באמצעות: </a:t>
            </a:r>
          </a:p>
          <a:p>
            <a:r>
              <a:rPr lang="he-IL" dirty="0"/>
              <a:t>  מייל סיסמה ושם משתמש ברירת מחדל המשתמש נכנס בהרשאה של </a:t>
            </a:r>
            <a:r>
              <a:rPr lang="en-US" dirty="0"/>
              <a:t> user </a:t>
            </a:r>
            <a:r>
              <a:rPr lang="he-IL" dirty="0"/>
              <a:t>זאת ההרשאה הבסיסית ביותר לאחר מכן המנהל משנה את ההרשאה בהגדרות</a:t>
            </a:r>
          </a:p>
        </p:txBody>
      </p:sp>
    </p:spTree>
    <p:extLst>
      <p:ext uri="{BB962C8B-B14F-4D97-AF65-F5344CB8AC3E}">
        <p14:creationId xmlns:p14="http://schemas.microsoft.com/office/powerpoint/2010/main" val="2345964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4843849" y="586946"/>
            <a:ext cx="6190735" cy="369332"/>
          </a:xfrm>
          <a:prstGeom prst="rect">
            <a:avLst/>
          </a:prstGeom>
          <a:noFill/>
        </p:spPr>
        <p:txBody>
          <a:bodyPr wrap="square" rtlCol="1">
            <a:spAutoFit/>
          </a:bodyPr>
          <a:lstStyle/>
          <a:p>
            <a:r>
              <a:rPr lang="he-IL" dirty="0"/>
              <a:t>קוד התחברות והרשמה בצד </a:t>
            </a:r>
            <a:r>
              <a:rPr lang="en-US" dirty="0"/>
              <a:t>client -Angular</a:t>
            </a:r>
            <a:endParaRPr lang="he-IL"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7939216" y="1498195"/>
            <a:ext cx="3820596" cy="2031325"/>
          </a:xfrm>
          <a:prstGeom prst="rect">
            <a:avLst/>
          </a:prstGeom>
          <a:noFill/>
          <a:ln>
            <a:solidFill>
              <a:srgbClr val="136C75"/>
            </a:solidFill>
          </a:ln>
        </p:spPr>
        <p:txBody>
          <a:bodyPr wrap="square" rtlCol="1">
            <a:spAutoFit/>
          </a:bodyPr>
          <a:lstStyle/>
          <a:p>
            <a:r>
              <a:rPr lang="he-IL" dirty="0"/>
              <a:t>הנתונים של המשתמש הנוכחי נשמרים ב-</a:t>
            </a:r>
            <a:r>
              <a:rPr lang="en-US" dirty="0"/>
              <a:t>local storage </a:t>
            </a:r>
            <a:r>
              <a:rPr lang="he-IL" dirty="0"/>
              <a:t> ביציאה מהאתר נמחקים.</a:t>
            </a:r>
          </a:p>
          <a:p>
            <a:r>
              <a:rPr lang="he-IL" dirty="0"/>
              <a:t>בלחיצה על </a:t>
            </a:r>
            <a:r>
              <a:rPr lang="en-US" dirty="0"/>
              <a:t>login/register</a:t>
            </a:r>
            <a:r>
              <a:rPr lang="he-IL" dirty="0"/>
              <a:t> מגיעים לפונקציה שלהם </a:t>
            </a:r>
            <a:r>
              <a:rPr lang="he-IL" dirty="0" err="1"/>
              <a:t>בסרביס</a:t>
            </a:r>
            <a:r>
              <a:rPr lang="he-IL" dirty="0"/>
              <a:t> </a:t>
            </a:r>
            <a:r>
              <a:rPr lang="he-IL" dirty="0" err="1"/>
              <a:t>באנגולר</a:t>
            </a:r>
            <a:r>
              <a:rPr lang="he-IL" dirty="0"/>
              <a:t> שהיא מבצעת קריאה ל-</a:t>
            </a:r>
            <a:r>
              <a:rPr lang="en-US" dirty="0"/>
              <a:t>user-service  </a:t>
            </a:r>
            <a:r>
              <a:rPr lang="he-IL" dirty="0"/>
              <a:t> עם הנתונים שהוזנו </a:t>
            </a:r>
            <a:r>
              <a:rPr lang="he-IL" dirty="0" err="1"/>
              <a:t>באינפוטים</a:t>
            </a:r>
            <a:r>
              <a:rPr lang="he-IL" dirty="0"/>
              <a:t>..</a:t>
            </a:r>
          </a:p>
          <a:p>
            <a:endParaRPr lang="he-IL" dirty="0"/>
          </a:p>
        </p:txBody>
      </p:sp>
      <p:pic>
        <p:nvPicPr>
          <p:cNvPr id="4" name="תמונה 3">
            <a:extLst>
              <a:ext uri="{FF2B5EF4-FFF2-40B4-BE49-F238E27FC236}">
                <a16:creationId xmlns:a16="http://schemas.microsoft.com/office/drawing/2014/main" id="{D8E49861-8FA0-7596-AB07-24A0156A1083}"/>
              </a:ext>
            </a:extLst>
          </p:cNvPr>
          <p:cNvPicPr>
            <a:picLocks noChangeAspect="1"/>
          </p:cNvPicPr>
          <p:nvPr/>
        </p:nvPicPr>
        <p:blipFill>
          <a:blip r:embed="rId2"/>
          <a:stretch>
            <a:fillRect/>
          </a:stretch>
        </p:blipFill>
        <p:spPr>
          <a:xfrm>
            <a:off x="215783" y="1651345"/>
            <a:ext cx="7377418" cy="4874739"/>
          </a:xfrm>
          <a:prstGeom prst="rect">
            <a:avLst/>
          </a:prstGeom>
        </p:spPr>
      </p:pic>
      <p:pic>
        <p:nvPicPr>
          <p:cNvPr id="13" name="תמונה 12">
            <a:extLst>
              <a:ext uri="{FF2B5EF4-FFF2-40B4-BE49-F238E27FC236}">
                <a16:creationId xmlns:a16="http://schemas.microsoft.com/office/drawing/2014/main" id="{12E96462-9AE8-C2BB-EEDE-BC72A1C6D4C1}"/>
              </a:ext>
            </a:extLst>
          </p:cNvPr>
          <p:cNvPicPr>
            <a:picLocks noChangeAspect="1"/>
          </p:cNvPicPr>
          <p:nvPr/>
        </p:nvPicPr>
        <p:blipFill>
          <a:blip r:embed="rId3"/>
          <a:stretch>
            <a:fillRect/>
          </a:stretch>
        </p:blipFill>
        <p:spPr>
          <a:xfrm>
            <a:off x="6851450" y="3851682"/>
            <a:ext cx="4908362" cy="2587380"/>
          </a:xfrm>
          <a:prstGeom prst="rect">
            <a:avLst/>
          </a:prstGeom>
        </p:spPr>
      </p:pic>
      <p:cxnSp>
        <p:nvCxnSpPr>
          <p:cNvPr id="15" name="מחבר חץ ישר 14">
            <a:extLst>
              <a:ext uri="{FF2B5EF4-FFF2-40B4-BE49-F238E27FC236}">
                <a16:creationId xmlns:a16="http://schemas.microsoft.com/office/drawing/2014/main" id="{FEF3D53A-D747-52A4-6D3D-E232539B54E6}"/>
              </a:ext>
            </a:extLst>
          </p:cNvPr>
          <p:cNvCxnSpPr>
            <a:cxnSpLocks/>
          </p:cNvCxnSpPr>
          <p:nvPr/>
        </p:nvCxnSpPr>
        <p:spPr>
          <a:xfrm flipH="1" flipV="1">
            <a:off x="3336652" y="3764660"/>
            <a:ext cx="3827157" cy="107984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726630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195075" y="392725"/>
            <a:ext cx="6190735" cy="369332"/>
          </a:xfrm>
          <a:prstGeom prst="rect">
            <a:avLst/>
          </a:prstGeom>
          <a:noFill/>
        </p:spPr>
        <p:txBody>
          <a:bodyPr wrap="square" rtlCol="1">
            <a:spAutoFit/>
          </a:bodyPr>
          <a:lstStyle/>
          <a:p>
            <a:r>
              <a:rPr lang="he-IL" dirty="0"/>
              <a:t>טופס התחברות והרשמה בצד </a:t>
            </a:r>
            <a:r>
              <a:rPr lang="en-US" dirty="0"/>
              <a:t>client Angular</a:t>
            </a:r>
            <a:endParaRPr lang="he-IL"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7939216" y="1413416"/>
            <a:ext cx="3820596" cy="1200329"/>
          </a:xfrm>
          <a:prstGeom prst="rect">
            <a:avLst/>
          </a:prstGeom>
          <a:noFill/>
          <a:ln>
            <a:solidFill>
              <a:srgbClr val="008B8B"/>
            </a:solidFill>
          </a:ln>
        </p:spPr>
        <p:txBody>
          <a:bodyPr wrap="square" rtlCol="1">
            <a:spAutoFit/>
          </a:bodyPr>
          <a:lstStyle/>
          <a:p>
            <a:r>
              <a:rPr lang="he-IL" dirty="0"/>
              <a:t>טופס התחברות והרשמה יצרתי באמצעות </a:t>
            </a:r>
            <a:r>
              <a:rPr lang="en-US" dirty="0"/>
              <a:t>Template-driven Forms </a:t>
            </a:r>
            <a:r>
              <a:rPr lang="he-IL" dirty="0"/>
              <a:t>ב -</a:t>
            </a:r>
            <a:r>
              <a:rPr lang="en-US" dirty="0"/>
              <a:t>Angular.</a:t>
            </a:r>
            <a:endParaRPr lang="he-IL" dirty="0"/>
          </a:p>
          <a:p>
            <a:r>
              <a:rPr kumimoji="0" lang="he-IL" altLang="he-IL"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בה השדות בטופס מקושרים לנתוני המודל באמצעות </a:t>
            </a:r>
            <a:r>
              <a:rPr kumimoji="0" lang="en-US" altLang="he-IL" b="0" i="0" u="none" strike="noStrike" cap="none" normalizeH="0" baseline="0" dirty="0">
                <a:ln>
                  <a:noFill/>
                </a:ln>
                <a:solidFill>
                  <a:schemeClr val="tx1"/>
                </a:solidFill>
                <a:effectLst/>
                <a:latin typeface="Arial" panose="020B0604020202020204" pitchFamily="34" charset="0"/>
                <a:cs typeface="Arial" panose="020B0604020202020204" pitchFamily="34" charset="0"/>
              </a:rPr>
              <a:t>[(ngModel)]</a:t>
            </a:r>
            <a:endParaRPr lang="he-IL" dirty="0"/>
          </a:p>
        </p:txBody>
      </p:sp>
      <p:pic>
        <p:nvPicPr>
          <p:cNvPr id="5" name="תמונה 4">
            <a:extLst>
              <a:ext uri="{FF2B5EF4-FFF2-40B4-BE49-F238E27FC236}">
                <a16:creationId xmlns:a16="http://schemas.microsoft.com/office/drawing/2014/main" id="{93EDF3E7-43D2-3CD6-8F91-53B945A48068}"/>
              </a:ext>
            </a:extLst>
          </p:cNvPr>
          <p:cNvPicPr>
            <a:picLocks noChangeAspect="1"/>
          </p:cNvPicPr>
          <p:nvPr/>
        </p:nvPicPr>
        <p:blipFill>
          <a:blip r:embed="rId2"/>
          <a:stretch>
            <a:fillRect/>
          </a:stretch>
        </p:blipFill>
        <p:spPr>
          <a:xfrm>
            <a:off x="7277832" y="3641211"/>
            <a:ext cx="4886908" cy="2887886"/>
          </a:xfrm>
          <a:prstGeom prst="rect">
            <a:avLst/>
          </a:prstGeom>
        </p:spPr>
      </p:pic>
      <p:pic>
        <p:nvPicPr>
          <p:cNvPr id="8" name="תמונה 7">
            <a:extLst>
              <a:ext uri="{FF2B5EF4-FFF2-40B4-BE49-F238E27FC236}">
                <a16:creationId xmlns:a16="http://schemas.microsoft.com/office/drawing/2014/main" id="{3FBDC054-6217-0946-1F71-C88F28DCA057}"/>
              </a:ext>
            </a:extLst>
          </p:cNvPr>
          <p:cNvPicPr>
            <a:picLocks noChangeAspect="1"/>
          </p:cNvPicPr>
          <p:nvPr/>
        </p:nvPicPr>
        <p:blipFill>
          <a:blip r:embed="rId3"/>
          <a:stretch>
            <a:fillRect/>
          </a:stretch>
        </p:blipFill>
        <p:spPr>
          <a:xfrm>
            <a:off x="148041" y="947006"/>
            <a:ext cx="7451669" cy="3945001"/>
          </a:xfrm>
          <a:prstGeom prst="rect">
            <a:avLst/>
          </a:prstGeom>
        </p:spPr>
      </p:pic>
      <p:sp>
        <p:nvSpPr>
          <p:cNvPr id="15" name="תיבת טקסט 14">
            <a:extLst>
              <a:ext uri="{FF2B5EF4-FFF2-40B4-BE49-F238E27FC236}">
                <a16:creationId xmlns:a16="http://schemas.microsoft.com/office/drawing/2014/main" id="{940CDFD6-6916-1179-F4A5-6BD347AFD461}"/>
              </a:ext>
            </a:extLst>
          </p:cNvPr>
          <p:cNvSpPr txBox="1"/>
          <p:nvPr/>
        </p:nvSpPr>
        <p:spPr>
          <a:xfrm>
            <a:off x="2046802" y="5867905"/>
            <a:ext cx="4546262" cy="369332"/>
          </a:xfrm>
          <a:prstGeom prst="rect">
            <a:avLst/>
          </a:prstGeom>
          <a:noFill/>
          <a:ln>
            <a:solidFill>
              <a:srgbClr val="008B8B"/>
            </a:solidFill>
          </a:ln>
        </p:spPr>
        <p:txBody>
          <a:bodyPr wrap="square">
            <a:spAutoFit/>
          </a:bodyPr>
          <a:lstStyle/>
          <a:p>
            <a:r>
              <a:rPr lang="he-IL" sz="1800" dirty="0"/>
              <a:t>אם המשתמש חדש – ניתוב </a:t>
            </a:r>
            <a:r>
              <a:rPr lang="he-IL" sz="1800" dirty="0" err="1"/>
              <a:t>לקומפוננטת</a:t>
            </a:r>
            <a:r>
              <a:rPr lang="he-IL" sz="1800" dirty="0"/>
              <a:t> הרשמה</a:t>
            </a:r>
          </a:p>
        </p:txBody>
      </p:sp>
      <p:cxnSp>
        <p:nvCxnSpPr>
          <p:cNvPr id="17" name="מחבר חץ ישר 16">
            <a:extLst>
              <a:ext uri="{FF2B5EF4-FFF2-40B4-BE49-F238E27FC236}">
                <a16:creationId xmlns:a16="http://schemas.microsoft.com/office/drawing/2014/main" id="{D9DFE971-DE94-1405-CC12-D15A8865DB9B}"/>
              </a:ext>
            </a:extLst>
          </p:cNvPr>
          <p:cNvCxnSpPr/>
          <p:nvPr/>
        </p:nvCxnSpPr>
        <p:spPr>
          <a:xfrm flipH="1" flipV="1">
            <a:off x="3778713" y="4814225"/>
            <a:ext cx="157446" cy="10536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2942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5925065" y="651290"/>
            <a:ext cx="4911115" cy="2154436"/>
          </a:xfrm>
          <a:prstGeom prst="rect">
            <a:avLst/>
          </a:prstGeom>
          <a:noFill/>
          <a:ln>
            <a:solidFill>
              <a:srgbClr val="008B8B"/>
            </a:solidFill>
          </a:ln>
        </p:spPr>
        <p:txBody>
          <a:bodyPr wrap="square" rtlCol="1">
            <a:spAutoFit/>
          </a:bodyPr>
          <a:lstStyle/>
          <a:p>
            <a:pPr marL="0" marR="0" lvl="0" indent="0" defTabSz="914400"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קובץ </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Dockerfile</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כדי להמיר את השירות שלי לתמונה </a:t>
            </a:r>
          </a:p>
          <a:p>
            <a:pPr marL="0" marR="0" lvl="0" indent="0" defTabSz="914400"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Docker</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image</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שתוכל להיות מועלת ל-</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Render</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p>
          <a:p>
            <a:pPr marL="0" marR="0" lvl="0" indent="0" defTabSz="914400"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מטרת הקובץ היא לארוז את </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הסרביס</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שלי בצורה אוטומטית ומוגדרת מראש, כך שאוכל להעלות אותו ל-</a:t>
            </a:r>
            <a:r>
              <a:rPr kumimoji="0" lang="he-IL" altLang="he-IL" sz="14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Render</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ולוודא שהוא ירוץ בצורה חלקה ובטוחה בענן. </a:t>
            </a:r>
          </a:p>
          <a:p>
            <a:pPr marL="0" marR="0" lvl="0" indent="0" defTabSz="914400" eaLnBrk="0" fontAlgn="base" latinLnBrk="0" hangingPunct="0">
              <a:lnSpc>
                <a:spcPct val="100000"/>
              </a:lnSpc>
              <a:spcBef>
                <a:spcPct val="0"/>
              </a:spcBef>
              <a:spcAft>
                <a:spcPct val="0"/>
              </a:spcAft>
              <a:buClrTx/>
              <a:buSzTx/>
              <a:buFontTx/>
              <a:buNone/>
              <a:tabLst/>
            </a:pPr>
            <a:r>
              <a:rPr lang="he-IL" altLang="he-IL" sz="1400" dirty="0">
                <a:latin typeface="Arial" panose="020B0604020202020204" pitchFamily="34" charset="0"/>
                <a:cs typeface="Arial" panose="020B0604020202020204" pitchFamily="34" charset="0"/>
              </a:rPr>
              <a:t>לאחר שהענן שלי רץ אני יכולה להפעיל עליו את הניתובים-ולראות </a:t>
            </a:r>
            <a:r>
              <a:rPr lang="he-IL" altLang="he-IL" sz="1400" dirty="0" err="1">
                <a:latin typeface="Arial" panose="020B0604020202020204" pitchFamily="34" charset="0"/>
                <a:cs typeface="Arial" panose="020B0604020202020204" pitchFamily="34" charset="0"/>
              </a:rPr>
              <a:t>שהכל</a:t>
            </a:r>
            <a:r>
              <a:rPr lang="he-IL" altLang="he-IL" sz="1400" dirty="0">
                <a:latin typeface="Arial" panose="020B0604020202020204" pitchFamily="34" charset="0"/>
                <a:cs typeface="Arial" panose="020B0604020202020204" pitchFamily="34" charset="0"/>
              </a:rPr>
              <a:t> עובד </a:t>
            </a:r>
            <a:r>
              <a:rPr lang="he-IL" altLang="he-IL" sz="1400" dirty="0" err="1">
                <a:latin typeface="Arial" panose="020B0604020202020204" pitchFamily="34" charset="0"/>
                <a:cs typeface="Arial" panose="020B0604020202020204" pitchFamily="34" charset="0"/>
              </a:rPr>
              <a:t>מצויין</a:t>
            </a:r>
            <a:r>
              <a:rPr lang="he-IL" altLang="he-IL" sz="1400" dirty="0">
                <a:latin typeface="Arial" panose="020B0604020202020204" pitchFamily="34" charset="0"/>
                <a:cs typeface="Arial" panose="020B0604020202020204" pitchFamily="34" charset="0"/>
              </a:rPr>
              <a:t>.</a:t>
            </a:r>
            <a:endPar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None/>
              <a:tabLst/>
            </a:pPr>
            <a:endParaRPr kumimoji="0" lang="he-IL" altLang="he-IL" sz="1200" b="0" i="0" u="none" strike="noStrike" cap="none" normalizeH="0" baseline="0" dirty="0">
              <a:ln>
                <a:noFill/>
              </a:ln>
              <a:solidFill>
                <a:schemeClr val="tx1"/>
              </a:solidFill>
              <a:effectLst/>
              <a:latin typeface="Arial" panose="020B0604020202020204" pitchFamily="34" charset="0"/>
            </a:endParaRPr>
          </a:p>
          <a:p>
            <a:endParaRPr lang="he-IL" sz="1200" dirty="0"/>
          </a:p>
          <a:p>
            <a:endParaRPr lang="he-IL" sz="1200" dirty="0"/>
          </a:p>
        </p:txBody>
      </p:sp>
      <p:sp>
        <p:nvSpPr>
          <p:cNvPr id="6" name="תיבת טקסט 5">
            <a:extLst>
              <a:ext uri="{FF2B5EF4-FFF2-40B4-BE49-F238E27FC236}">
                <a16:creationId xmlns:a16="http://schemas.microsoft.com/office/drawing/2014/main" id="{E11DCD76-55DF-A36F-8922-61DBD0170398}"/>
              </a:ext>
            </a:extLst>
          </p:cNvPr>
          <p:cNvSpPr txBox="1"/>
          <p:nvPr/>
        </p:nvSpPr>
        <p:spPr>
          <a:xfrm>
            <a:off x="4789350" y="150225"/>
            <a:ext cx="6190735" cy="523220"/>
          </a:xfrm>
          <a:prstGeom prst="rect">
            <a:avLst/>
          </a:prstGeom>
          <a:noFill/>
        </p:spPr>
        <p:txBody>
          <a:bodyPr wrap="square" rtlCol="1">
            <a:spAutoFit/>
          </a:bodyPr>
          <a:lstStyle/>
          <a:p>
            <a:r>
              <a:rPr lang="he-IL" sz="2800" dirty="0"/>
              <a:t>העלאה לענן -</a:t>
            </a:r>
            <a:r>
              <a:rPr lang="en-US" sz="2800" dirty="0"/>
              <a:t>render  </a:t>
            </a:r>
            <a:r>
              <a:rPr lang="he-IL" sz="2800" dirty="0"/>
              <a:t> את </a:t>
            </a:r>
            <a:r>
              <a:rPr lang="en-US" sz="2800" dirty="0"/>
              <a:t>user-service</a:t>
            </a:r>
            <a:endParaRPr lang="he-IL" sz="2800" dirty="0"/>
          </a:p>
        </p:txBody>
      </p:sp>
      <p:pic>
        <p:nvPicPr>
          <p:cNvPr id="10" name="תמונה 9">
            <a:extLst>
              <a:ext uri="{FF2B5EF4-FFF2-40B4-BE49-F238E27FC236}">
                <a16:creationId xmlns:a16="http://schemas.microsoft.com/office/drawing/2014/main" id="{2B8EFB1D-36B2-606B-8AD2-D2DA2B34D62C}"/>
              </a:ext>
            </a:extLst>
          </p:cNvPr>
          <p:cNvPicPr>
            <a:picLocks noChangeAspect="1"/>
          </p:cNvPicPr>
          <p:nvPr/>
        </p:nvPicPr>
        <p:blipFill>
          <a:blip r:embed="rId2"/>
          <a:stretch>
            <a:fillRect/>
          </a:stretch>
        </p:blipFill>
        <p:spPr>
          <a:xfrm>
            <a:off x="83970" y="2645755"/>
            <a:ext cx="5841095" cy="3538800"/>
          </a:xfrm>
          <a:prstGeom prst="rect">
            <a:avLst/>
          </a:prstGeom>
        </p:spPr>
      </p:pic>
      <p:pic>
        <p:nvPicPr>
          <p:cNvPr id="12" name="תמונה 11">
            <a:extLst>
              <a:ext uri="{FF2B5EF4-FFF2-40B4-BE49-F238E27FC236}">
                <a16:creationId xmlns:a16="http://schemas.microsoft.com/office/drawing/2014/main" id="{C6A07982-4870-E208-5774-378367F0804A}"/>
              </a:ext>
            </a:extLst>
          </p:cNvPr>
          <p:cNvPicPr>
            <a:picLocks noChangeAspect="1"/>
          </p:cNvPicPr>
          <p:nvPr/>
        </p:nvPicPr>
        <p:blipFill>
          <a:blip r:embed="rId3"/>
          <a:stretch>
            <a:fillRect/>
          </a:stretch>
        </p:blipFill>
        <p:spPr>
          <a:xfrm>
            <a:off x="5733105" y="2762794"/>
            <a:ext cx="6374925" cy="3400983"/>
          </a:xfrm>
          <a:prstGeom prst="rect">
            <a:avLst/>
          </a:prstGeom>
        </p:spPr>
      </p:pic>
      <p:sp>
        <p:nvSpPr>
          <p:cNvPr id="13" name="אליפסה 12">
            <a:extLst>
              <a:ext uri="{FF2B5EF4-FFF2-40B4-BE49-F238E27FC236}">
                <a16:creationId xmlns:a16="http://schemas.microsoft.com/office/drawing/2014/main" id="{F4C85D5C-4556-677B-E4F5-EB3560FCFD7E}"/>
              </a:ext>
            </a:extLst>
          </p:cNvPr>
          <p:cNvSpPr/>
          <p:nvPr/>
        </p:nvSpPr>
        <p:spPr>
          <a:xfrm>
            <a:off x="6206380" y="3306791"/>
            <a:ext cx="1326822" cy="29672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אליפסה 13">
            <a:extLst>
              <a:ext uri="{FF2B5EF4-FFF2-40B4-BE49-F238E27FC236}">
                <a16:creationId xmlns:a16="http://schemas.microsoft.com/office/drawing/2014/main" id="{AFC14FF1-1A45-9A52-2869-0E8526D0E1C0}"/>
              </a:ext>
            </a:extLst>
          </p:cNvPr>
          <p:cNvSpPr/>
          <p:nvPr/>
        </p:nvSpPr>
        <p:spPr>
          <a:xfrm>
            <a:off x="6145823" y="3306791"/>
            <a:ext cx="1387379" cy="369393"/>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6" name="מחבר חץ ישר 15">
            <a:extLst>
              <a:ext uri="{FF2B5EF4-FFF2-40B4-BE49-F238E27FC236}">
                <a16:creationId xmlns:a16="http://schemas.microsoft.com/office/drawing/2014/main" id="{737E2878-008A-E951-0520-913E669196B9}"/>
              </a:ext>
            </a:extLst>
          </p:cNvPr>
          <p:cNvCxnSpPr/>
          <p:nvPr/>
        </p:nvCxnSpPr>
        <p:spPr>
          <a:xfrm>
            <a:off x="4087550" y="1380683"/>
            <a:ext cx="2161859" cy="19261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תיבת טקסט 16">
            <a:extLst>
              <a:ext uri="{FF2B5EF4-FFF2-40B4-BE49-F238E27FC236}">
                <a16:creationId xmlns:a16="http://schemas.microsoft.com/office/drawing/2014/main" id="{D36A3671-CD35-ADA0-0F04-02AA41D5002F}"/>
              </a:ext>
            </a:extLst>
          </p:cNvPr>
          <p:cNvSpPr txBox="1"/>
          <p:nvPr/>
        </p:nvSpPr>
        <p:spPr>
          <a:xfrm>
            <a:off x="1501796" y="734352"/>
            <a:ext cx="2868265" cy="646331"/>
          </a:xfrm>
          <a:prstGeom prst="rect">
            <a:avLst/>
          </a:prstGeom>
          <a:noFill/>
          <a:ln>
            <a:solidFill>
              <a:schemeClr val="accent1"/>
            </a:solidFill>
          </a:ln>
        </p:spPr>
        <p:txBody>
          <a:bodyPr wrap="square" rtlCol="1">
            <a:spAutoFit/>
          </a:bodyPr>
          <a:lstStyle/>
          <a:p>
            <a:r>
              <a:rPr lang="he-IL" dirty="0"/>
              <a:t>הקישור ל-</a:t>
            </a:r>
            <a:r>
              <a:rPr lang="en-US" dirty="0"/>
              <a:t>service</a:t>
            </a:r>
            <a:r>
              <a:rPr lang="he-IL" dirty="0"/>
              <a:t> בענן לאחר שסיים להעלות ל-</a:t>
            </a:r>
            <a:r>
              <a:rPr lang="en-US" dirty="0"/>
              <a:t>render</a:t>
            </a:r>
            <a:endParaRPr lang="he-IL" dirty="0"/>
          </a:p>
        </p:txBody>
      </p:sp>
    </p:spTree>
    <p:extLst>
      <p:ext uri="{BB962C8B-B14F-4D97-AF65-F5344CB8AC3E}">
        <p14:creationId xmlns:p14="http://schemas.microsoft.com/office/powerpoint/2010/main" val="4037407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90078031-07C1-A8A9-6C90-CC60FAFB6421}"/>
              </a:ext>
            </a:extLst>
          </p:cNvPr>
          <p:cNvSpPr txBox="1"/>
          <p:nvPr/>
        </p:nvSpPr>
        <p:spPr>
          <a:xfrm>
            <a:off x="365760" y="666205"/>
            <a:ext cx="11142617" cy="5293757"/>
          </a:xfrm>
          <a:prstGeom prst="rect">
            <a:avLst/>
          </a:prstGeom>
          <a:noFill/>
        </p:spPr>
        <p:txBody>
          <a:bodyPr wrap="square">
            <a:spAutoFit/>
          </a:bodyPr>
          <a:lstStyle/>
          <a:p>
            <a:pPr marL="0" marR="0" lvl="0" indent="0" algn="r" rtl="1">
              <a:lnSpc>
                <a:spcPct val="100000"/>
              </a:lnSpc>
              <a:spcBef>
                <a:spcPts val="0"/>
              </a:spcBef>
              <a:spcAft>
                <a:spcPts val="0"/>
              </a:spcAft>
              <a:buClr>
                <a:schemeClr val="lt1"/>
              </a:buClr>
              <a:buSzPts val="1100"/>
              <a:buNone/>
            </a:pPr>
            <a:r>
              <a:rPr lang="iw-IL" sz="4400" dirty="0">
                <a:solidFill>
                  <a:srgbClr val="DD1380"/>
                </a:solidFill>
              </a:rPr>
              <a:t> </a:t>
            </a:r>
            <a:r>
              <a:rPr lang="he-IL" sz="4400" dirty="0">
                <a:solidFill>
                  <a:srgbClr val="DD1380"/>
                </a:solidFill>
              </a:rPr>
              <a:t>  מבוא</a:t>
            </a:r>
            <a:r>
              <a:rPr lang="iw-IL" sz="4400" dirty="0">
                <a:solidFill>
                  <a:srgbClr val="DD1380"/>
                </a:solidFill>
              </a:rPr>
              <a:t>:</a:t>
            </a:r>
            <a:endParaRPr lang="he-IL" sz="4400" dirty="0">
              <a:solidFill>
                <a:srgbClr val="DD1380"/>
              </a:solidFill>
            </a:endParaRPr>
          </a:p>
          <a:p>
            <a:pPr marL="0" marR="0" lvl="0" indent="0" algn="r" rtl="1">
              <a:lnSpc>
                <a:spcPct val="100000"/>
              </a:lnSpc>
              <a:spcBef>
                <a:spcPts val="0"/>
              </a:spcBef>
              <a:spcAft>
                <a:spcPts val="0"/>
              </a:spcAft>
              <a:buClr>
                <a:schemeClr val="lt1"/>
              </a:buClr>
              <a:buSzPts val="1100"/>
              <a:buNone/>
            </a:pPr>
            <a:r>
              <a:rPr lang="he-IL" sz="1400" b="1" dirty="0">
                <a:latin typeface="Arial"/>
                <a:ea typeface="Arial"/>
                <a:cs typeface="Arial"/>
                <a:sym typeface="Arial"/>
              </a:rPr>
              <a:t> </a:t>
            </a:r>
            <a:r>
              <a:rPr lang="iw-IL" sz="2000" b="1" dirty="0">
                <a:latin typeface="Arial"/>
                <a:ea typeface="Arial"/>
                <a:cs typeface="Arial"/>
                <a:sym typeface="Arial"/>
              </a:rPr>
              <a:t>תי</a:t>
            </a:r>
            <a:r>
              <a:rPr lang="iw-IL" sz="2000" b="1" i="0" u="none" strike="noStrike" cap="none" dirty="0">
                <a:latin typeface="Arial"/>
                <a:ea typeface="Arial"/>
                <a:cs typeface="Arial"/>
                <a:sym typeface="Arial"/>
              </a:rPr>
              <a:t>אור כללי של הפרויקט:  </a:t>
            </a:r>
            <a:r>
              <a:rPr lang="iw-IL" sz="2000" dirty="0">
                <a:latin typeface="Arial"/>
                <a:ea typeface="Arial"/>
                <a:cs typeface="Arial"/>
                <a:sym typeface="Arial"/>
              </a:rPr>
              <a:t>אתר לניהול האגף האדמיניסטרטיבי של המכון</a:t>
            </a:r>
            <a:r>
              <a:rPr lang="iw-IL" sz="2000" b="0" i="0" u="none" strike="noStrike" cap="none" dirty="0">
                <a:latin typeface="Arial"/>
                <a:ea typeface="Arial"/>
                <a:cs typeface="Arial"/>
                <a:sym typeface="Arial"/>
              </a:rPr>
              <a:t>.</a:t>
            </a:r>
          </a:p>
          <a:p>
            <a:pPr marL="0" marR="0" lvl="0" indent="0" algn="r" rtl="1">
              <a:lnSpc>
                <a:spcPct val="100000"/>
              </a:lnSpc>
              <a:spcBef>
                <a:spcPts val="0"/>
              </a:spcBef>
              <a:spcAft>
                <a:spcPts val="0"/>
              </a:spcAft>
              <a:buClr>
                <a:schemeClr val="lt1"/>
              </a:buClr>
              <a:buSzPts val="1100"/>
              <a:buNone/>
            </a:pPr>
            <a:endParaRPr lang="he-IL" sz="2000" dirty="0">
              <a:latin typeface="Arial"/>
              <a:ea typeface="Arial"/>
              <a:cs typeface="Arial"/>
              <a:sym typeface="Arial"/>
            </a:endParaRPr>
          </a:p>
          <a:p>
            <a:pPr marL="0" marR="0" lvl="0" indent="0" algn="r" rtl="1">
              <a:lnSpc>
                <a:spcPct val="100000"/>
              </a:lnSpc>
              <a:spcBef>
                <a:spcPts val="0"/>
              </a:spcBef>
              <a:spcAft>
                <a:spcPts val="0"/>
              </a:spcAft>
              <a:buClr>
                <a:schemeClr val="lt1"/>
              </a:buClr>
              <a:buSzPts val="1100"/>
              <a:buNone/>
            </a:pPr>
            <a:r>
              <a:rPr lang="iw-IL" sz="2000" dirty="0">
                <a:latin typeface="Arial"/>
                <a:ea typeface="Arial"/>
                <a:cs typeface="Arial"/>
                <a:sym typeface="Arial"/>
              </a:rPr>
              <a:t>כיום בית העסק מתנהל באמצעות קבצי .</a:t>
            </a:r>
            <a:r>
              <a:rPr lang="en-US" sz="2000" dirty="0">
                <a:latin typeface="Arial"/>
                <a:ea typeface="Arial"/>
                <a:cs typeface="Arial"/>
                <a:sym typeface="Arial"/>
              </a:rPr>
              <a:t>excel </a:t>
            </a:r>
            <a:r>
              <a:rPr lang="iw-IL" sz="2000" dirty="0">
                <a:latin typeface="Arial"/>
                <a:ea typeface="Arial"/>
                <a:cs typeface="Arial"/>
                <a:sym typeface="Arial"/>
              </a:rPr>
              <a:t>לניהול האדמיניסטטיבי של המכון. בפרויקט זה מתוכנן לבצע המרה של צורת העבודה לדיגיטלית. הפרויקט נוגע בחלקים מסוימים של שירותי המשרד והם: קורסים,תלמידים ודווח נוכחות. </a:t>
            </a:r>
          </a:p>
          <a:p>
            <a:pPr marL="0" marR="0" lvl="0" indent="0" algn="r" rtl="1">
              <a:lnSpc>
                <a:spcPct val="100000"/>
              </a:lnSpc>
              <a:spcBef>
                <a:spcPts val="0"/>
              </a:spcBef>
              <a:spcAft>
                <a:spcPts val="0"/>
              </a:spcAft>
              <a:buClr>
                <a:schemeClr val="lt1"/>
              </a:buClr>
              <a:buSzPts val="1100"/>
              <a:buNone/>
            </a:pPr>
            <a:endParaRPr lang="iw-IL" sz="2000" dirty="0">
              <a:latin typeface="Arial"/>
              <a:ea typeface="Arial"/>
              <a:cs typeface="Arial"/>
              <a:sym typeface="Arial"/>
            </a:endParaRPr>
          </a:p>
          <a:p>
            <a:pPr marL="0" marR="0" lvl="0" indent="0" algn="r" rtl="1">
              <a:lnSpc>
                <a:spcPct val="100000"/>
              </a:lnSpc>
              <a:spcBef>
                <a:spcPts val="0"/>
              </a:spcBef>
              <a:spcAft>
                <a:spcPts val="0"/>
              </a:spcAft>
              <a:buClr>
                <a:schemeClr val="lt1"/>
              </a:buClr>
              <a:buSzPts val="1100"/>
              <a:buNone/>
            </a:pPr>
            <a:r>
              <a:rPr lang="iw-IL" sz="2000" b="1" dirty="0">
                <a:latin typeface="Arial"/>
                <a:ea typeface="Arial"/>
                <a:cs typeface="Arial"/>
                <a:sym typeface="Arial"/>
              </a:rPr>
              <a:t>מטרות המערכת</a:t>
            </a:r>
            <a:r>
              <a:rPr lang="iw-IL" sz="2000" dirty="0">
                <a:latin typeface="Arial"/>
                <a:ea typeface="Arial"/>
                <a:cs typeface="Arial"/>
                <a:sym typeface="Arial"/>
              </a:rPr>
              <a:t>:</a:t>
            </a:r>
          </a:p>
          <a:p>
            <a:pPr marL="127000" marR="0" lvl="0" indent="0" algn="r" rtl="1">
              <a:lnSpc>
                <a:spcPct val="100000"/>
              </a:lnSpc>
              <a:spcBef>
                <a:spcPts val="0"/>
              </a:spcBef>
              <a:spcAft>
                <a:spcPts val="0"/>
              </a:spcAft>
              <a:buClr>
                <a:schemeClr val="lt1"/>
              </a:buClr>
              <a:buSzPts val="1600"/>
              <a:buNone/>
            </a:pPr>
            <a:r>
              <a:rPr lang="he-IL" sz="2000" dirty="0">
                <a:latin typeface="Arial"/>
                <a:ea typeface="Arial"/>
                <a:cs typeface="Arial"/>
                <a:sym typeface="Arial"/>
              </a:rPr>
              <a:t>1. </a:t>
            </a:r>
            <a:r>
              <a:rPr lang="iw-IL" sz="2000" dirty="0">
                <a:latin typeface="Arial"/>
                <a:ea typeface="Arial"/>
                <a:cs typeface="Arial"/>
                <a:sym typeface="Arial"/>
              </a:rPr>
              <a:t>תכלול תשתית אימות והרשאות לזיהוי המשתמש וסמכויותיו המערכת מאפשרת למזכירות </a:t>
            </a:r>
            <a:r>
              <a:rPr lang="he-IL" sz="2000" dirty="0">
                <a:latin typeface="Arial"/>
                <a:ea typeface="Arial"/>
                <a:cs typeface="Arial"/>
                <a:sym typeface="Arial"/>
              </a:rPr>
              <a:t> </a:t>
            </a:r>
            <a:r>
              <a:rPr lang="iw-IL" sz="2000" dirty="0">
                <a:latin typeface="Arial"/>
                <a:ea typeface="Arial"/>
                <a:cs typeface="Arial"/>
                <a:sym typeface="Arial"/>
              </a:rPr>
              <a:t>לגשת למידע ופעולות באתר לפי הרשאות שקיבלו ממנהל האתר.</a:t>
            </a:r>
          </a:p>
          <a:p>
            <a:pPr marL="127000" marR="0" lvl="0" indent="0" algn="r" rtl="1">
              <a:lnSpc>
                <a:spcPct val="100000"/>
              </a:lnSpc>
              <a:spcBef>
                <a:spcPts val="0"/>
              </a:spcBef>
              <a:spcAft>
                <a:spcPts val="0"/>
              </a:spcAft>
              <a:buClr>
                <a:schemeClr val="lt1"/>
              </a:buClr>
              <a:buSzPts val="1600"/>
              <a:buNone/>
            </a:pPr>
            <a:r>
              <a:rPr lang="he-IL" sz="2000" dirty="0">
                <a:latin typeface="Arial"/>
                <a:ea typeface="Arial"/>
                <a:cs typeface="Arial"/>
                <a:sym typeface="Arial"/>
              </a:rPr>
              <a:t>2. </a:t>
            </a:r>
            <a:r>
              <a:rPr lang="iw-IL" sz="2000" dirty="0">
                <a:latin typeface="Arial"/>
                <a:ea typeface="Arial"/>
                <a:cs typeface="Arial"/>
                <a:sym typeface="Arial"/>
              </a:rPr>
              <a:t>תכלול תשתית </a:t>
            </a:r>
            <a:r>
              <a:rPr lang="en-US" sz="2000" dirty="0">
                <a:latin typeface="Arial"/>
                <a:ea typeface="Arial"/>
                <a:cs typeface="Arial"/>
                <a:sym typeface="Arial"/>
              </a:rPr>
              <a:t>DB (Postgres SQL DB) </a:t>
            </a:r>
            <a:r>
              <a:rPr lang="he-IL" sz="2000" dirty="0">
                <a:latin typeface="Arial"/>
                <a:ea typeface="Arial"/>
                <a:cs typeface="Arial"/>
                <a:sym typeface="Arial"/>
              </a:rPr>
              <a:t> -</a:t>
            </a:r>
            <a:r>
              <a:rPr lang="en-US" sz="2000" dirty="0">
                <a:latin typeface="Arial"/>
                <a:ea typeface="Arial"/>
                <a:cs typeface="Arial"/>
                <a:sym typeface="Arial"/>
              </a:rPr>
              <a:t> </a:t>
            </a:r>
            <a:r>
              <a:rPr lang="iw-IL" sz="2000" dirty="0">
                <a:latin typeface="Arial"/>
                <a:ea typeface="Arial"/>
                <a:cs typeface="Arial"/>
                <a:sym typeface="Arial"/>
              </a:rPr>
              <a:t>לשמירת המידע במרוכז.</a:t>
            </a:r>
          </a:p>
          <a:p>
            <a:pPr marL="127000" marR="0" lvl="0" indent="0" algn="r" rtl="1">
              <a:lnSpc>
                <a:spcPct val="100000"/>
              </a:lnSpc>
              <a:spcBef>
                <a:spcPts val="0"/>
              </a:spcBef>
              <a:spcAft>
                <a:spcPts val="0"/>
              </a:spcAft>
              <a:buClr>
                <a:schemeClr val="lt1"/>
              </a:buClr>
              <a:buSzPts val="1600"/>
              <a:buNone/>
            </a:pPr>
            <a:r>
              <a:rPr lang="he-IL" sz="2000" dirty="0">
                <a:latin typeface="Arial"/>
                <a:ea typeface="Arial"/>
                <a:cs typeface="Arial"/>
                <a:sym typeface="Arial"/>
              </a:rPr>
              <a:t>3. </a:t>
            </a:r>
            <a:r>
              <a:rPr lang="iw-IL" sz="2000" dirty="0">
                <a:latin typeface="Arial"/>
                <a:ea typeface="Arial"/>
                <a:cs typeface="Arial"/>
                <a:sym typeface="Arial"/>
              </a:rPr>
              <a:t>תכלול תשתית ענן - המערכת מתוכננת להיות פרוסה בענן.</a:t>
            </a:r>
          </a:p>
          <a:p>
            <a:pPr marL="127000" marR="0" lvl="0" indent="0" algn="r" rtl="1">
              <a:lnSpc>
                <a:spcPct val="100000"/>
              </a:lnSpc>
              <a:spcBef>
                <a:spcPts val="0"/>
              </a:spcBef>
              <a:spcAft>
                <a:spcPts val="0"/>
              </a:spcAft>
              <a:buClr>
                <a:schemeClr val="lt1"/>
              </a:buClr>
              <a:buSzPts val="1600"/>
              <a:buNone/>
            </a:pPr>
            <a:r>
              <a:rPr lang="he-IL" sz="2000" dirty="0">
                <a:latin typeface="Arial"/>
                <a:ea typeface="Arial"/>
                <a:cs typeface="Arial"/>
                <a:sym typeface="Arial"/>
              </a:rPr>
              <a:t>4. </a:t>
            </a:r>
            <a:r>
              <a:rPr lang="iw-IL" sz="2000" dirty="0">
                <a:latin typeface="Arial"/>
                <a:ea typeface="Arial"/>
                <a:cs typeface="Arial"/>
                <a:sym typeface="Arial"/>
              </a:rPr>
              <a:t>תהיה  ידידותית למשתמש, אינפורמטיבית ואינטראקטיבית למכללה</a:t>
            </a:r>
          </a:p>
          <a:p>
            <a:pPr marL="127000" indent="0" algn="r">
              <a:lnSpc>
                <a:spcPct val="100000"/>
              </a:lnSpc>
              <a:spcBef>
                <a:spcPts val="0"/>
              </a:spcBef>
              <a:buClr>
                <a:schemeClr val="lt1"/>
              </a:buClr>
              <a:buSzPts val="1600"/>
              <a:buNone/>
            </a:pPr>
            <a:r>
              <a:rPr lang="he-IL" sz="2000" dirty="0">
                <a:latin typeface="Arial"/>
                <a:ea typeface="Arial"/>
                <a:cs typeface="Arial"/>
                <a:sym typeface="Arial"/>
              </a:rPr>
              <a:t>5. </a:t>
            </a:r>
            <a:r>
              <a:rPr lang="iw-IL" sz="2000" dirty="0">
                <a:latin typeface="Arial"/>
                <a:ea typeface="Arial"/>
                <a:cs typeface="Arial"/>
                <a:sym typeface="Arial"/>
              </a:rPr>
              <a:t>תהיה חכמה מהירה וחדשנית - תפותח בארכיטקטורת </a:t>
            </a:r>
            <a:r>
              <a:rPr lang="en-US" sz="2000" dirty="0">
                <a:latin typeface="Arial"/>
                <a:ea typeface="Arial"/>
                <a:cs typeface="Arial"/>
                <a:sym typeface="Arial"/>
              </a:rPr>
              <a:t>, MS </a:t>
            </a:r>
            <a:r>
              <a:rPr lang="he-IL" sz="2000" dirty="0">
                <a:latin typeface="Arial"/>
                <a:ea typeface="Arial"/>
                <a:cs typeface="Arial"/>
                <a:sym typeface="Arial"/>
              </a:rPr>
              <a:t> </a:t>
            </a:r>
            <a:r>
              <a:rPr lang="iw-IL" sz="2000" dirty="0">
                <a:latin typeface="Arial"/>
                <a:ea typeface="Arial"/>
                <a:cs typeface="Arial"/>
                <a:sym typeface="Arial"/>
              </a:rPr>
              <a:t>בשפות</a:t>
            </a:r>
            <a:r>
              <a:rPr lang="he-IL" sz="2000" dirty="0">
                <a:latin typeface="Arial"/>
                <a:ea typeface="Arial"/>
                <a:cs typeface="Arial"/>
                <a:sym typeface="Arial"/>
              </a:rPr>
              <a:t>:</a:t>
            </a:r>
            <a:r>
              <a:rPr lang="en-US" sz="2000" dirty="0">
                <a:latin typeface="Arial"/>
                <a:ea typeface="Arial"/>
                <a:cs typeface="Arial"/>
                <a:sym typeface="Arial"/>
              </a:rPr>
              <a:t>TS , Java </a:t>
            </a:r>
            <a:br>
              <a:rPr lang="en-US" sz="2000" dirty="0">
                <a:latin typeface="Arial"/>
                <a:ea typeface="Arial"/>
                <a:cs typeface="Arial"/>
                <a:sym typeface="Arial"/>
              </a:rPr>
            </a:br>
            <a:r>
              <a:rPr lang="en-US" sz="2000" dirty="0">
                <a:latin typeface="Arial"/>
                <a:ea typeface="Arial"/>
                <a:cs typeface="Arial"/>
                <a:sym typeface="Arial"/>
              </a:rPr>
              <a:t>    </a:t>
            </a:r>
            <a:r>
              <a:rPr lang="iw-IL" sz="2000" dirty="0">
                <a:latin typeface="Arial"/>
                <a:ea typeface="Arial"/>
                <a:cs typeface="Arial"/>
                <a:sym typeface="Arial"/>
              </a:rPr>
              <a:t>ובטכנולוגיות</a:t>
            </a:r>
            <a:r>
              <a:rPr lang="he-IL" sz="2000" dirty="0">
                <a:latin typeface="Arial"/>
                <a:ea typeface="Arial"/>
                <a:cs typeface="Arial"/>
                <a:sym typeface="Arial"/>
              </a:rPr>
              <a:t>: </a:t>
            </a:r>
            <a:r>
              <a:rPr lang="iw-IL" sz="2000" dirty="0">
                <a:latin typeface="Arial"/>
                <a:ea typeface="Arial"/>
                <a:cs typeface="Arial"/>
                <a:sym typeface="Arial"/>
              </a:rPr>
              <a:t> </a:t>
            </a:r>
            <a:r>
              <a:rPr lang="en-US" sz="2000" dirty="0">
                <a:latin typeface="Arial"/>
                <a:ea typeface="Arial"/>
                <a:cs typeface="Arial"/>
                <a:sym typeface="Arial"/>
              </a:rPr>
              <a:t>Angular , Java spring boot</a:t>
            </a:r>
          </a:p>
          <a:p>
            <a:pPr algn="r"/>
            <a:endParaRPr lang="he-IL" sz="1400" dirty="0"/>
          </a:p>
        </p:txBody>
      </p:sp>
    </p:spTree>
    <p:extLst>
      <p:ext uri="{BB962C8B-B14F-4D97-AF65-F5344CB8AC3E}">
        <p14:creationId xmlns:p14="http://schemas.microsoft.com/office/powerpoint/2010/main" val="6774595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3170514615"/>
              </p:ext>
            </p:extLst>
          </p:nvPr>
        </p:nvGraphicFramePr>
        <p:xfrm>
          <a:off x="531342" y="67961"/>
          <a:ext cx="11257003" cy="7578205"/>
        </p:xfrm>
        <a:graphic>
          <a:graphicData uri="http://schemas.openxmlformats.org/drawingml/2006/table">
            <a:tbl>
              <a:tblPr rtl="1" firstRow="1" bandRow="1">
                <a:tableStyleId>{073A0DAA-6AF3-43AB-8588-CEC1D06C72B9}</a:tableStyleId>
              </a:tblPr>
              <a:tblGrid>
                <a:gridCol w="2692158">
                  <a:extLst>
                    <a:ext uri="{9D8B030D-6E8A-4147-A177-3AD203B41FA5}">
                      <a16:colId xmlns:a16="http://schemas.microsoft.com/office/drawing/2014/main" val="3535722932"/>
                    </a:ext>
                  </a:extLst>
                </a:gridCol>
                <a:gridCol w="1838614">
                  <a:extLst>
                    <a:ext uri="{9D8B030D-6E8A-4147-A177-3AD203B41FA5}">
                      <a16:colId xmlns:a16="http://schemas.microsoft.com/office/drawing/2014/main" val="1647304356"/>
                    </a:ext>
                  </a:extLst>
                </a:gridCol>
                <a:gridCol w="1804514">
                  <a:extLst>
                    <a:ext uri="{9D8B030D-6E8A-4147-A177-3AD203B41FA5}">
                      <a16:colId xmlns:a16="http://schemas.microsoft.com/office/drawing/2014/main" val="1987026305"/>
                    </a:ext>
                  </a:extLst>
                </a:gridCol>
                <a:gridCol w="4921717">
                  <a:extLst>
                    <a:ext uri="{9D8B030D-6E8A-4147-A177-3AD203B41FA5}">
                      <a16:colId xmlns:a16="http://schemas.microsoft.com/office/drawing/2014/main" val="339553832"/>
                    </a:ext>
                  </a:extLst>
                </a:gridCol>
              </a:tblGrid>
              <a:tr h="639038">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6938125">
                <a:tc>
                  <a:txBody>
                    <a:bodyPr/>
                    <a:lstStyle/>
                    <a:p>
                      <a:pPr rtl="1"/>
                      <a:r>
                        <a:rPr lang="he-IL" dirty="0"/>
                        <a:t>הרשאות גישה </a:t>
                      </a:r>
                      <a:r>
                        <a:rPr lang="en-US" dirty="0"/>
                        <a:t>– </a:t>
                      </a:r>
                    </a:p>
                    <a:p>
                      <a:pPr rtl="1"/>
                      <a:r>
                        <a:rPr lang="he-IL" dirty="0"/>
                        <a:t>טיפול בהרשאות גישה</a:t>
                      </a:r>
                    </a:p>
                    <a:p>
                      <a:pPr rtl="1"/>
                      <a:r>
                        <a:rPr lang="he-IL" dirty="0"/>
                        <a:t>ואפשור כניסה לניתובים לפי התפקיד של כל משתמש.</a:t>
                      </a: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t>Angular</a:t>
                      </a:r>
                      <a:endParaRPr lang="he-IL" dirty="0"/>
                    </a:p>
                    <a:p>
                      <a:pPr rtl="1"/>
                      <a:endParaRPr lang="he-IL" dirty="0"/>
                    </a:p>
                  </a:txBody>
                  <a:tcPr/>
                </a:tc>
                <a:tc>
                  <a:txBody>
                    <a:bodyPr/>
                    <a:lstStyle/>
                    <a:p>
                      <a:pPr rtl="1"/>
                      <a:r>
                        <a:rPr lang="en-US" dirty="0"/>
                        <a:t>TS</a:t>
                      </a:r>
                      <a:endParaRPr lang="he-IL" dirty="0"/>
                    </a:p>
                  </a:txBody>
                  <a:tcPr/>
                </a:tc>
                <a:tc>
                  <a:txBody>
                    <a:bodyPr/>
                    <a:lstStyle/>
                    <a:p>
                      <a:pPr lvl="1"/>
                      <a:r>
                        <a:rPr lang="he-IL" sz="1600" dirty="0"/>
                        <a:t>על מנת להבטיח שלכל משתמש יהיה הרשאות גישה אחרות ואישור כניסה לניתובים אחרים לפי התפקיד שלו.</a:t>
                      </a:r>
                    </a:p>
                    <a:p>
                      <a:pPr marL="457200" marR="0" lvl="1" indent="0" algn="r" defTabSz="914400" rtl="1" eaLnBrk="1" fontAlgn="auto" latinLnBrk="0" hangingPunct="1">
                        <a:lnSpc>
                          <a:spcPct val="100000"/>
                        </a:lnSpc>
                        <a:spcBef>
                          <a:spcPts val="0"/>
                        </a:spcBef>
                        <a:spcAft>
                          <a:spcPts val="0"/>
                        </a:spcAft>
                        <a:buClrTx/>
                        <a:buSzTx/>
                        <a:buFontTx/>
                        <a:buNone/>
                        <a:tabLst/>
                        <a:defRPr/>
                      </a:pPr>
                      <a:r>
                        <a:rPr lang="he-IL" sz="1600" dirty="0"/>
                        <a:t>יצרתי בצד </a:t>
                      </a:r>
                      <a:r>
                        <a:rPr lang="en-US" sz="1600" dirty="0"/>
                        <a:t>client </a:t>
                      </a:r>
                      <a:r>
                        <a:rPr lang="he-IL" sz="1600" dirty="0"/>
                        <a:t> -</a:t>
                      </a:r>
                      <a:r>
                        <a:rPr lang="en-US" sz="1600" b="0" kern="1200" dirty="0">
                          <a:solidFill>
                            <a:schemeClr val="dk1"/>
                          </a:solidFill>
                          <a:effectLst/>
                          <a:latin typeface="+mn-lt"/>
                          <a:ea typeface="+mn-ea"/>
                          <a:cs typeface="+mn-cs"/>
                        </a:rPr>
                        <a:t>Guard</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rPr>
                        <a:t>Guard</a:t>
                      </a:r>
                      <a:r>
                        <a:rPr lang="he-IL" sz="1600" b="0" kern="1200" dirty="0">
                          <a:solidFill>
                            <a:schemeClr val="dk1"/>
                          </a:solidFill>
                          <a:effectLst/>
                          <a:latin typeface="+mn-lt"/>
                          <a:ea typeface="+mn-ea"/>
                          <a:cs typeface="+mn-cs"/>
                        </a:rPr>
                        <a:t> </a:t>
                      </a:r>
                      <a:r>
                        <a:rPr lang="en-US" sz="1600" dirty="0" err="1"/>
                        <a:t>CanActivate</a:t>
                      </a:r>
                      <a:r>
                        <a:rPr lang="he-IL" sz="1600" b="0" kern="1200" dirty="0">
                          <a:solidFill>
                            <a:schemeClr val="dk1"/>
                          </a:solidFill>
                          <a:effectLst/>
                          <a:latin typeface="+mn-lt"/>
                          <a:ea typeface="+mn-ea"/>
                          <a:cs typeface="+mn-cs"/>
                        </a:rPr>
                        <a:t>-</a:t>
                      </a:r>
                    </a:p>
                    <a:p>
                      <a:pPr marL="457200" marR="0" lvl="1" indent="0" algn="r" defTabSz="914400" rtl="1" eaLnBrk="1" fontAlgn="auto" latinLnBrk="0" hangingPunct="1">
                        <a:lnSpc>
                          <a:spcPct val="100000"/>
                        </a:lnSpc>
                        <a:spcBef>
                          <a:spcPts val="0"/>
                        </a:spcBef>
                        <a:spcAft>
                          <a:spcPts val="0"/>
                        </a:spcAft>
                        <a:buClrTx/>
                        <a:buSzTx/>
                        <a:buFontTx/>
                        <a:buNone/>
                        <a:tabLst/>
                        <a:defRPr/>
                      </a:pPr>
                      <a:r>
                        <a:rPr lang="he-IL" sz="1600" b="0" kern="1200" dirty="0">
                          <a:solidFill>
                            <a:schemeClr val="dk1"/>
                          </a:solidFill>
                          <a:effectLst/>
                          <a:latin typeface="+mn-lt"/>
                          <a:ea typeface="+mn-ea"/>
                          <a:cs typeface="+mn-cs"/>
                        </a:rPr>
                        <a:t>לכל משתמש-</a:t>
                      </a:r>
                      <a:r>
                        <a:rPr lang="en-US" sz="1600" b="0" kern="1200" dirty="0">
                          <a:solidFill>
                            <a:schemeClr val="dk1"/>
                          </a:solidFill>
                          <a:effectLst/>
                          <a:latin typeface="+mn-lt"/>
                          <a:ea typeface="+mn-ea"/>
                          <a:cs typeface="+mn-cs"/>
                        </a:rPr>
                        <a:t>user </a:t>
                      </a:r>
                      <a:r>
                        <a:rPr lang="he-IL" sz="1600" b="0" kern="1200" dirty="0">
                          <a:solidFill>
                            <a:schemeClr val="dk1"/>
                          </a:solidFill>
                          <a:effectLst/>
                          <a:latin typeface="+mn-lt"/>
                          <a:ea typeface="+mn-ea"/>
                          <a:cs typeface="+mn-cs"/>
                        </a:rPr>
                        <a:t> יש שדה בשם </a:t>
                      </a:r>
                      <a:r>
                        <a:rPr lang="en-US" sz="1600" b="0" kern="1200" dirty="0">
                          <a:solidFill>
                            <a:schemeClr val="dk1"/>
                          </a:solidFill>
                          <a:effectLst/>
                          <a:latin typeface="+mn-lt"/>
                          <a:ea typeface="+mn-ea"/>
                          <a:cs typeface="+mn-cs"/>
                        </a:rPr>
                        <a:t>role</a:t>
                      </a:r>
                      <a:r>
                        <a:rPr lang="he-IL" sz="1600" b="0" kern="1200" dirty="0">
                          <a:solidFill>
                            <a:schemeClr val="dk1"/>
                          </a:solidFill>
                          <a:effectLst/>
                          <a:latin typeface="+mn-lt"/>
                          <a:ea typeface="+mn-ea"/>
                          <a:cs typeface="+mn-cs"/>
                        </a:rPr>
                        <a:t> שדה זה מכיל את התפקיד של המשתמש כלומר את </a:t>
                      </a:r>
                      <a:r>
                        <a:rPr lang="he-IL" sz="1600" b="0" kern="1200" dirty="0" err="1">
                          <a:solidFill>
                            <a:schemeClr val="dk1"/>
                          </a:solidFill>
                          <a:effectLst/>
                          <a:latin typeface="+mn-lt"/>
                          <a:ea typeface="+mn-ea"/>
                          <a:cs typeface="+mn-cs"/>
                        </a:rPr>
                        <a:t>ההרשאת</a:t>
                      </a:r>
                      <a:r>
                        <a:rPr lang="he-IL" sz="1600" b="0" kern="1200" dirty="0">
                          <a:solidFill>
                            <a:schemeClr val="dk1"/>
                          </a:solidFill>
                          <a:effectLst/>
                          <a:latin typeface="+mn-lt"/>
                          <a:ea typeface="+mn-ea"/>
                          <a:cs typeface="+mn-cs"/>
                        </a:rPr>
                        <a:t> גישה שלו.</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dirty="0" err="1"/>
                        <a:t>CanActivate</a:t>
                      </a:r>
                      <a:r>
                        <a:rPr lang="he-IL" sz="1600" dirty="0"/>
                        <a:t> בודק האם יש גישה למשתמש הנוכחי </a:t>
                      </a:r>
                      <a:r>
                        <a:rPr lang="he-IL" sz="1600" dirty="0" err="1"/>
                        <a:t>להכנס</a:t>
                      </a:r>
                      <a:r>
                        <a:rPr lang="he-IL" sz="1600" dirty="0"/>
                        <a:t> לניתוב הזה ורק במקרה שבאמת המשתמש מאושר לכניסה בניתוב הזה אז הניתוב יהיה מאופר אחרת, הוא לא יהיה פעיל וזה מונע כניסה לניתוב גם עם משנים דרך- </a:t>
                      </a:r>
                      <a:r>
                        <a:rPr lang="en-US" sz="1600" dirty="0"/>
                        <a:t>URL</a:t>
                      </a:r>
                      <a:r>
                        <a:rPr lang="he-IL" sz="1600" dirty="0"/>
                        <a:t> לניתוב שאמור להיות חסום למשתמש הזה.</a:t>
                      </a:r>
                      <a:endParaRPr lang="en-US" sz="1600" b="0" kern="1200" dirty="0">
                        <a:solidFill>
                          <a:schemeClr val="dk1"/>
                        </a:solidFill>
                        <a:effectLst/>
                        <a:latin typeface="+mn-lt"/>
                        <a:ea typeface="+mn-ea"/>
                        <a:cs typeface="+mn-cs"/>
                      </a:endParaRPr>
                    </a:p>
                    <a:p>
                      <a:pPr lvl="1"/>
                      <a:r>
                        <a:rPr lang="en-US" sz="1600" b="0" kern="1200" dirty="0">
                          <a:solidFill>
                            <a:schemeClr val="dk1"/>
                          </a:solidFill>
                          <a:effectLst/>
                          <a:latin typeface="+mn-lt"/>
                          <a:ea typeface="+mn-ea"/>
                          <a:cs typeface="+mn-cs"/>
                        </a:rPr>
                        <a:t> Guard-  </a:t>
                      </a:r>
                      <a:r>
                        <a:rPr lang="he-IL" sz="1600" b="0" kern="1200" dirty="0">
                          <a:solidFill>
                            <a:schemeClr val="dk1"/>
                          </a:solidFill>
                          <a:effectLst/>
                          <a:latin typeface="+mn-lt"/>
                          <a:ea typeface="+mn-ea"/>
                          <a:cs typeface="+mn-cs"/>
                        </a:rPr>
                        <a:t>מתחלקים לפי התפקיד וזה כולל:</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b="0" kern="1200" dirty="0" err="1">
                          <a:solidFill>
                            <a:schemeClr val="dk1"/>
                          </a:solidFill>
                          <a:effectLst/>
                          <a:latin typeface="+mn-lt"/>
                          <a:ea typeface="+mn-ea"/>
                          <a:cs typeface="+mn-cs"/>
                        </a:rPr>
                        <a:t>adminGuard</a:t>
                      </a:r>
                      <a:r>
                        <a:rPr lang="he-IL" sz="1600" b="0" kern="1200" dirty="0">
                          <a:solidFill>
                            <a:schemeClr val="dk1"/>
                          </a:solidFill>
                          <a:effectLst/>
                          <a:latin typeface="+mn-lt"/>
                          <a:ea typeface="+mn-ea"/>
                          <a:cs typeface="+mn-cs"/>
                        </a:rPr>
                        <a:t>- הרשאות שניתנות למנהל בלבד!</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ea typeface="+mn-ea"/>
                          <a:cs typeface="+mn-cs"/>
                        </a:rPr>
                        <a:t>- </a:t>
                      </a:r>
                      <a:r>
                        <a:rPr lang="en-US" sz="1600" b="0" kern="1200" dirty="0" err="1">
                          <a:solidFill>
                            <a:schemeClr val="dk1"/>
                          </a:solidFill>
                          <a:effectLst/>
                          <a:latin typeface="+mn-lt"/>
                          <a:ea typeface="+mn-ea"/>
                          <a:cs typeface="+mn-cs"/>
                        </a:rPr>
                        <a:t>courseManagerGuard</a:t>
                      </a:r>
                      <a:r>
                        <a:rPr lang="he-IL" sz="1600" b="0" kern="1200" dirty="0">
                          <a:solidFill>
                            <a:schemeClr val="dk1"/>
                          </a:solidFill>
                          <a:effectLst/>
                          <a:latin typeface="+mn-lt"/>
                          <a:ea typeface="+mn-ea"/>
                          <a:cs typeface="+mn-cs"/>
                        </a:rPr>
                        <a:t> הראשות שניתנות למנהלי קורסים בלבד!</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b="0" kern="1200" dirty="0" err="1">
                          <a:solidFill>
                            <a:schemeClr val="dk1"/>
                          </a:solidFill>
                          <a:effectLst/>
                          <a:latin typeface="+mn-lt"/>
                          <a:ea typeface="+mn-ea"/>
                          <a:cs typeface="+mn-cs"/>
                        </a:rPr>
                        <a:t>secretaryGuard</a:t>
                      </a:r>
                      <a:r>
                        <a:rPr lang="he-IL" sz="1600" b="0" kern="1200" dirty="0">
                          <a:solidFill>
                            <a:schemeClr val="dk1"/>
                          </a:solidFill>
                          <a:effectLst/>
                          <a:latin typeface="+mn-lt"/>
                          <a:ea typeface="+mn-ea"/>
                          <a:cs typeface="+mn-cs"/>
                        </a:rPr>
                        <a:t>- הרשאות </a:t>
                      </a:r>
                      <a:r>
                        <a:rPr lang="he-IL" sz="1600" b="0" kern="1200" dirty="0" err="1">
                          <a:solidFill>
                            <a:schemeClr val="dk1"/>
                          </a:solidFill>
                          <a:effectLst/>
                          <a:latin typeface="+mn-lt"/>
                          <a:ea typeface="+mn-ea"/>
                          <a:cs typeface="+mn-cs"/>
                        </a:rPr>
                        <a:t>למזיכרות</a:t>
                      </a:r>
                      <a:r>
                        <a:rPr lang="he-IL" sz="1600" b="0" kern="1200" dirty="0">
                          <a:solidFill>
                            <a:schemeClr val="dk1"/>
                          </a:solidFill>
                          <a:effectLst/>
                          <a:latin typeface="+mn-lt"/>
                          <a:ea typeface="+mn-ea"/>
                          <a:cs typeface="+mn-cs"/>
                        </a:rPr>
                        <a:t> בלבד!</a:t>
                      </a:r>
                    </a:p>
                    <a:p>
                      <a:pPr marL="457200" marR="0" lvl="1" indent="0" algn="r" defTabSz="914400" rtl="1" eaLnBrk="1" fontAlgn="auto" latinLnBrk="0" hangingPunct="1">
                        <a:lnSpc>
                          <a:spcPct val="100000"/>
                        </a:lnSpc>
                        <a:spcBef>
                          <a:spcPts val="0"/>
                        </a:spcBef>
                        <a:spcAft>
                          <a:spcPts val="0"/>
                        </a:spcAft>
                        <a:buClrTx/>
                        <a:buSzTx/>
                        <a:buFontTx/>
                        <a:buNone/>
                        <a:tabLst/>
                        <a:defRPr/>
                      </a:pPr>
                      <a:r>
                        <a:rPr lang="en-US" sz="1600" b="0" kern="1200" dirty="0" err="1">
                          <a:solidFill>
                            <a:schemeClr val="dk1"/>
                          </a:solidFill>
                          <a:effectLst/>
                          <a:latin typeface="+mn-lt"/>
                          <a:ea typeface="+mn-ea"/>
                          <a:cs typeface="+mn-cs"/>
                        </a:rPr>
                        <a:t>teacherGuard</a:t>
                      </a:r>
                      <a:r>
                        <a:rPr lang="he-IL" sz="1600" b="0" kern="1200" dirty="0">
                          <a:solidFill>
                            <a:schemeClr val="dk1"/>
                          </a:solidFill>
                          <a:effectLst/>
                          <a:latin typeface="+mn-lt"/>
                          <a:ea typeface="+mn-ea"/>
                          <a:cs typeface="+mn-cs"/>
                        </a:rPr>
                        <a:t>- הרשאות למורות בלבד!</a:t>
                      </a: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2599073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054118" y="-5469"/>
            <a:ext cx="6190735" cy="954107"/>
          </a:xfrm>
          <a:prstGeom prst="rect">
            <a:avLst/>
          </a:prstGeom>
          <a:noFill/>
        </p:spPr>
        <p:txBody>
          <a:bodyPr wrap="square" rtlCol="1">
            <a:spAutoFit/>
          </a:bodyPr>
          <a:lstStyle/>
          <a:p>
            <a:r>
              <a:rPr lang="he-IL" sz="2800" dirty="0"/>
              <a:t>צילומי מסך של המשימה:</a:t>
            </a:r>
          </a:p>
          <a:p>
            <a:endParaRPr lang="he-IL" sz="2800"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5770606" y="598960"/>
            <a:ext cx="5665573" cy="3031599"/>
          </a:xfrm>
          <a:prstGeom prst="rect">
            <a:avLst/>
          </a:prstGeom>
          <a:noFill/>
          <a:ln>
            <a:solidFill>
              <a:schemeClr val="accent1"/>
            </a:solidFill>
          </a:ln>
        </p:spPr>
        <p:txBody>
          <a:bodyPr wrap="square" rtlCol="1">
            <a:spAutoFit/>
          </a:bodyPr>
          <a:lstStyle/>
          <a:p>
            <a:pPr marL="0" marR="0" lvl="0" indent="0" defTabSz="914400" eaLnBrk="0" fontAlgn="base" latinLnBrk="0" hangingPunct="0">
              <a:lnSpc>
                <a:spcPct val="100000"/>
              </a:lnSpc>
              <a:spcBef>
                <a:spcPct val="0"/>
              </a:spcBef>
              <a:spcAft>
                <a:spcPct val="0"/>
              </a:spcAft>
              <a:buClrTx/>
              <a:buSzTx/>
              <a:buFontTx/>
              <a:buNone/>
              <a:tabLs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       הסבר כללי על </a:t>
            </a:r>
            <a:r>
              <a:rPr kumimoji="0" lang="he-IL" altLang="he-IL" sz="1200" b="1" i="0" u="none" strike="noStrike" cap="none" normalizeH="0" baseline="0" dirty="0" err="1">
                <a:ln>
                  <a:noFill/>
                </a:ln>
                <a:solidFill>
                  <a:schemeClr val="tx1"/>
                </a:solidFill>
                <a:effectLst/>
                <a:latin typeface="Arial Unicode MS"/>
              </a:rPr>
              <a:t>adminGuard</a:t>
            </a:r>
            <a:r>
              <a:rPr kumimoji="0" lang="he-IL" altLang="he-IL" sz="1200" b="1" i="0" u="none" strike="noStrike" cap="none" normalizeH="0" baseline="0" dirty="0">
                <a:ln>
                  <a:noFill/>
                </a:ln>
                <a:solidFill>
                  <a:schemeClr val="tx1"/>
                </a:solidFill>
                <a:effectLst/>
              </a:rPr>
              <a:t>:</a:t>
            </a:r>
            <a:endParaRPr kumimoji="0" lang="he-IL" altLang="he-IL" sz="1200" b="1" i="0" u="none" strike="noStrike" cap="none" normalizeH="0" baseline="0" dirty="0">
              <a:ln>
                <a:noFill/>
              </a:ln>
              <a:solidFill>
                <a:schemeClr val="tx1"/>
              </a:solidFill>
              <a:effectLst/>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AutoNum type="arabicPeriod"/>
              <a:tabLs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בדיקת תפקיד המשתמש</a:t>
            </a:r>
            <a:r>
              <a:rPr kumimoji="0" lang="he-IL" altLang="he-IL" sz="1200" b="0" i="0" u="none" strike="noStrike" cap="none" normalizeH="0" baseline="0" dirty="0">
                <a:ln>
                  <a:noFill/>
                </a:ln>
                <a:solidFill>
                  <a:schemeClr val="tx1"/>
                </a:solidFill>
                <a:effectLst/>
                <a:latin typeface="Arial" panose="020B0604020202020204" pitchFamily="34" charset="0"/>
              </a:rPr>
              <a:t>:</a:t>
            </a:r>
          </a:p>
          <a:p>
            <a:pPr marL="457200" marR="0" lvl="1" indent="0"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הגארד</a:t>
            </a: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בודק את התפקיד (</a:t>
            </a:r>
            <a:r>
              <a:rPr kumimoji="0" lang="he-IL" altLang="he-IL"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role</a:t>
            </a: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של המשתמש הנוכחי שמחובר דרך שירות ה-</a:t>
            </a:r>
            <a:r>
              <a:rPr kumimoji="0" lang="he-IL" altLang="he-IL" sz="1200" b="0" i="0" u="none" strike="noStrike" cap="none" normalizeH="0" baseline="0" dirty="0" err="1">
                <a:ln>
                  <a:noFill/>
                </a:ln>
                <a:solidFill>
                  <a:schemeClr val="tx1"/>
                </a:solidFill>
                <a:effectLst/>
                <a:latin typeface="Arial Unicode MS"/>
              </a:rPr>
              <a:t>AuthService</a:t>
            </a:r>
            <a:r>
              <a:rPr kumimoji="0" lang="he-IL" altLang="he-IL" sz="1200" b="0" i="0" u="none" strike="noStrike" cap="none" normalizeH="0" baseline="0" dirty="0">
                <a:ln>
                  <a:noFill/>
                </a:ln>
                <a:solidFill>
                  <a:schemeClr val="tx1"/>
                </a:solidFill>
                <a:effectLst/>
              </a:rPr>
              <a:t>.</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457200" marR="0" lvl="1" indent="0"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אם התפקיד של המשתמש הוא</a:t>
            </a:r>
            <a:r>
              <a:rPr kumimoji="0" lang="he-IL" altLang="he-IL" sz="1200" b="0" i="0" u="none" strike="noStrike" cap="none" normalizeH="0" baseline="0" dirty="0">
                <a:ln>
                  <a:noFill/>
                </a:ln>
                <a:solidFill>
                  <a:schemeClr val="tx1"/>
                </a:solidFill>
                <a:effectLst/>
                <a:latin typeface="Arial" panose="020B0604020202020204" pitchFamily="34" charset="0"/>
              </a:rPr>
              <a:t> </a:t>
            </a:r>
            <a:r>
              <a:rPr kumimoji="0" lang="he-IL" altLang="he-IL" sz="1200" b="0" i="0" u="none" strike="noStrike" cap="none" normalizeH="0" baseline="0" dirty="0" err="1">
                <a:ln>
                  <a:noFill/>
                </a:ln>
                <a:solidFill>
                  <a:schemeClr val="tx1"/>
                </a:solidFill>
                <a:effectLst/>
                <a:latin typeface="Arial Unicode MS"/>
              </a:rPr>
              <a:t>Admin</a:t>
            </a:r>
            <a:r>
              <a:rPr kumimoji="0" lang="he-IL" altLang="he-IL" sz="1200" b="0" i="0" u="none" strike="noStrike" cap="none" normalizeH="0" baseline="0" dirty="0">
                <a:ln>
                  <a:noFill/>
                </a:ln>
                <a:solidFill>
                  <a:schemeClr val="tx1"/>
                </a:solidFill>
                <a:effectLst/>
              </a:rPr>
              <a:t>, </a:t>
            </a:r>
            <a:r>
              <a:rPr kumimoji="0" lang="he-IL" altLang="he-IL" sz="1200" b="0" i="0" u="none" strike="noStrike" cap="none" normalizeH="0" baseline="0" dirty="0" err="1">
                <a:ln>
                  <a:noFill/>
                </a:ln>
                <a:solidFill>
                  <a:schemeClr val="tx1"/>
                </a:solidFill>
                <a:effectLst/>
                <a:cs typeface="Arial" panose="020B0604020202020204" pitchFamily="34" charset="0"/>
              </a:rPr>
              <a:t>הגארד</a:t>
            </a:r>
            <a:r>
              <a:rPr kumimoji="0" lang="he-IL" altLang="he-IL" sz="1200" b="0" i="0" u="none" strike="noStrike" cap="none" normalizeH="0" baseline="0" dirty="0">
                <a:ln>
                  <a:noFill/>
                </a:ln>
                <a:solidFill>
                  <a:schemeClr val="tx1"/>
                </a:solidFill>
                <a:effectLst/>
                <a:cs typeface="Arial" panose="020B0604020202020204" pitchFamily="34" charset="0"/>
              </a:rPr>
              <a:t> מחזיר</a:t>
            </a:r>
            <a:r>
              <a:rPr kumimoji="0" lang="he-IL" altLang="he-IL" sz="1200" b="0" i="0" u="none" strike="noStrike" cap="none" normalizeH="0" baseline="0" dirty="0">
                <a:ln>
                  <a:noFill/>
                </a:ln>
                <a:solidFill>
                  <a:schemeClr val="tx1"/>
                </a:solidFill>
                <a:effectLst/>
              </a:rPr>
              <a:t> </a:t>
            </a:r>
            <a:r>
              <a:rPr kumimoji="0" lang="he-IL" altLang="he-IL" sz="1200" b="0" i="0" u="none" strike="noStrike" cap="none" normalizeH="0" baseline="0" dirty="0" err="1">
                <a:ln>
                  <a:noFill/>
                </a:ln>
                <a:solidFill>
                  <a:schemeClr val="tx1"/>
                </a:solidFill>
                <a:effectLst/>
                <a:latin typeface="Arial Unicode MS"/>
              </a:rPr>
              <a:t>true</a:t>
            </a:r>
            <a:r>
              <a:rPr kumimoji="0" lang="he-IL" altLang="he-IL" sz="1200" b="0" i="0" u="none" strike="noStrike" cap="none" normalizeH="0" baseline="0" dirty="0">
                <a:ln>
                  <a:noFill/>
                </a:ln>
                <a:solidFill>
                  <a:schemeClr val="tx1"/>
                </a:solidFill>
                <a:effectLst/>
              </a:rPr>
              <a:t>, </a:t>
            </a:r>
            <a:r>
              <a:rPr kumimoji="0" lang="he-IL" altLang="he-IL" sz="1200" b="0" i="0" u="none" strike="noStrike" cap="none" normalizeH="0" baseline="0" dirty="0">
                <a:ln>
                  <a:noFill/>
                </a:ln>
                <a:solidFill>
                  <a:schemeClr val="tx1"/>
                </a:solidFill>
                <a:effectLst/>
                <a:cs typeface="Arial" panose="020B0604020202020204" pitchFamily="34" charset="0"/>
              </a:rPr>
              <a:t>מה שמאפשר למשתמש לגשת לנתיב</a:t>
            </a:r>
            <a:r>
              <a:rPr kumimoji="0" lang="he-IL" altLang="he-IL" sz="1200" b="0" i="0" u="none" strike="noStrike" cap="none" normalizeH="0" baseline="0" dirty="0">
                <a:ln>
                  <a:noFill/>
                </a:ln>
                <a:solidFill>
                  <a:schemeClr val="tx1"/>
                </a:solidFill>
                <a:effectLst/>
              </a:rPr>
              <a:t>.</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AutoNum type="arabicPeriod" startAt="2"/>
              <a:tabLst/>
            </a:pPr>
            <a:r>
              <a:rPr kumimoji="0" lang="he-IL" altLang="he-IL" sz="1200" b="1" i="0" u="none" strike="noStrike" cap="none" normalizeH="0" baseline="0" dirty="0">
                <a:ln>
                  <a:noFill/>
                </a:ln>
                <a:solidFill>
                  <a:schemeClr val="tx1"/>
                </a:solidFill>
                <a:effectLst/>
                <a:latin typeface="Arial" panose="020B0604020202020204" pitchFamily="34" charset="0"/>
                <a:cs typeface="Arial" panose="020B0604020202020204" pitchFamily="34" charset="0"/>
              </a:rPr>
              <a:t>חסימת גישה והפניה</a:t>
            </a:r>
            <a:r>
              <a:rPr kumimoji="0" lang="he-IL" altLang="he-IL" sz="1200" b="0" i="0" u="none" strike="noStrike" cap="none" normalizeH="0" baseline="0" dirty="0">
                <a:ln>
                  <a:noFill/>
                </a:ln>
                <a:solidFill>
                  <a:schemeClr val="tx1"/>
                </a:solidFill>
                <a:effectLst/>
                <a:latin typeface="Arial" panose="020B0604020202020204" pitchFamily="34" charset="0"/>
              </a:rPr>
              <a:t>:</a:t>
            </a:r>
          </a:p>
          <a:p>
            <a:pPr marL="457200" marR="0" lvl="1" indent="0"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אם המשתמש אינו מנהל, </a:t>
            </a:r>
            <a:r>
              <a:rPr kumimoji="0" lang="he-IL" altLang="he-IL"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הגארד</a:t>
            </a: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מחזיר </a:t>
            </a:r>
            <a:r>
              <a:rPr kumimoji="0" lang="he-IL" altLang="he-IL" sz="1200" b="0" i="0" u="none" strike="noStrike" cap="none" normalizeH="0" baseline="0" dirty="0" err="1">
                <a:ln>
                  <a:noFill/>
                </a:ln>
                <a:solidFill>
                  <a:schemeClr val="tx1"/>
                </a:solidFill>
                <a:effectLst/>
                <a:latin typeface="Arial Unicode MS"/>
              </a:rPr>
              <a:t>false</a:t>
            </a:r>
            <a:r>
              <a:rPr kumimoji="0" lang="he-IL" altLang="he-IL" sz="1200" b="0" i="0" u="none" strike="noStrike" cap="none" normalizeH="0" baseline="0" dirty="0">
                <a:ln>
                  <a:noFill/>
                </a:ln>
                <a:solidFill>
                  <a:schemeClr val="tx1"/>
                </a:solidFill>
                <a:effectLst/>
              </a:rPr>
              <a:t>, </a:t>
            </a:r>
            <a:r>
              <a:rPr kumimoji="0" lang="he-IL" altLang="he-IL" sz="1200" b="0" i="0" u="none" strike="noStrike" cap="none" normalizeH="0" baseline="0" dirty="0">
                <a:ln>
                  <a:noFill/>
                </a:ln>
                <a:solidFill>
                  <a:schemeClr val="tx1"/>
                </a:solidFill>
                <a:effectLst/>
                <a:cs typeface="Arial" panose="020B0604020202020204" pitchFamily="34" charset="0"/>
              </a:rPr>
              <a:t>מה שחוסם את הגישה לנתיב</a:t>
            </a:r>
            <a:r>
              <a:rPr kumimoji="0" lang="he-IL" altLang="he-IL" sz="1200" b="0" i="0" u="none" strike="noStrike" cap="none" normalizeH="0" baseline="0" dirty="0">
                <a:ln>
                  <a:noFill/>
                </a:ln>
                <a:solidFill>
                  <a:schemeClr val="tx1"/>
                </a:solidFill>
                <a:effectLst/>
              </a:rPr>
              <a:t>.</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457200" marR="0" lvl="1" indent="0"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במקביל, הוא מציג הודעת אזהרה למשתמש דרך</a:t>
            </a:r>
            <a:r>
              <a:rPr kumimoji="0" lang="he-IL" altLang="he-IL" sz="1200" b="0" i="0" u="none" strike="noStrike" cap="none" normalizeH="0" baseline="0" dirty="0">
                <a:ln>
                  <a:noFill/>
                </a:ln>
                <a:solidFill>
                  <a:schemeClr val="tx1"/>
                </a:solidFill>
                <a:effectLst/>
                <a:latin typeface="Arial" panose="020B0604020202020204" pitchFamily="34" charset="0"/>
              </a:rPr>
              <a:t> </a:t>
            </a:r>
            <a:r>
              <a:rPr kumimoji="0" lang="he-IL" altLang="he-IL" sz="1200" b="0" i="0" u="none" strike="noStrike" cap="none" normalizeH="0" baseline="0" dirty="0" err="1">
                <a:ln>
                  <a:noFill/>
                </a:ln>
                <a:solidFill>
                  <a:schemeClr val="tx1"/>
                </a:solidFill>
                <a:effectLst/>
                <a:latin typeface="Arial Unicode MS"/>
              </a:rPr>
              <a:t>AlertService</a:t>
            </a:r>
            <a:r>
              <a:rPr kumimoji="0" lang="he-IL" altLang="he-IL" sz="1200" b="0" i="0" u="none" strike="noStrike" cap="none" normalizeH="0" baseline="0" dirty="0">
                <a:ln>
                  <a:noFill/>
                </a:ln>
                <a:solidFill>
                  <a:schemeClr val="tx1"/>
                </a:solidFill>
                <a:effectLst/>
              </a:rPr>
              <a:t> </a:t>
            </a:r>
            <a:r>
              <a:rPr kumimoji="0" lang="he-IL" altLang="he-IL" sz="1200" b="0" i="0" u="none" strike="noStrike" cap="none" normalizeH="0" baseline="0" dirty="0">
                <a:ln>
                  <a:noFill/>
                </a:ln>
                <a:solidFill>
                  <a:schemeClr val="tx1"/>
                </a:solidFill>
                <a:effectLst/>
                <a:cs typeface="Arial" panose="020B0604020202020204" pitchFamily="34" charset="0"/>
              </a:rPr>
              <a:t>המודיעה לו שאין לו הרשאה לגשת לעמוד הזה</a:t>
            </a:r>
            <a:r>
              <a:rPr kumimoji="0" lang="he-IL" altLang="he-IL" sz="1200" b="0" i="0" u="none" strike="noStrike" cap="none" normalizeH="0" baseline="0" dirty="0">
                <a:ln>
                  <a:noFill/>
                </a:ln>
                <a:solidFill>
                  <a:schemeClr val="tx1"/>
                </a:solidFill>
                <a:effectLst/>
              </a:rPr>
              <a:t>.</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457200" marR="0" lvl="1" indent="0" defTabSz="914400" eaLnBrk="0" fontAlgn="base" latinLnBrk="0" hangingPunct="0">
              <a:lnSpc>
                <a:spcPct val="100000"/>
              </a:lnSpc>
              <a:spcBef>
                <a:spcPct val="0"/>
              </a:spcBef>
              <a:spcAft>
                <a:spcPct val="0"/>
              </a:spcAft>
              <a:buClrTx/>
              <a:buSzTx/>
              <a:buFontTx/>
              <a:buChar char="•"/>
              <a:tabLst/>
            </a:pP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לאחר מכן, </a:t>
            </a:r>
            <a:r>
              <a:rPr kumimoji="0" lang="he-IL" altLang="he-IL" sz="1200"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הגארד</a:t>
            </a: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 מפנה את המשתמש חזרה לדף הראשי</a:t>
            </a:r>
          </a:p>
          <a:p>
            <a:pPr marL="457200" marR="0" lvl="1" indent="0" defTabSz="914400" eaLnBrk="0" fontAlgn="base" latinLnBrk="0" hangingPunct="0">
              <a:lnSpc>
                <a:spcPct val="100000"/>
              </a:lnSpc>
              <a:spcBef>
                <a:spcPct val="0"/>
              </a:spcBef>
              <a:spcAft>
                <a:spcPct val="0"/>
              </a:spcAft>
              <a:buClrTx/>
              <a:buSzTx/>
              <a:tabLst/>
            </a:pPr>
            <a:r>
              <a:rPr kumimoji="0" lang="he-IL" altLang="he-IL" sz="1200" b="0" i="0" u="none" strike="noStrike" cap="none" normalizeH="0" baseline="0" dirty="0">
                <a:ln>
                  <a:noFill/>
                </a:ln>
                <a:solidFill>
                  <a:schemeClr val="tx1"/>
                </a:solidFill>
                <a:effectLst/>
                <a:latin typeface="Arial" panose="020B0604020202020204" pitchFamily="34" charset="0"/>
              </a:rPr>
              <a:t>(</a:t>
            </a:r>
            <a:r>
              <a:rPr kumimoji="0" lang="he-IL" altLang="he-IL" sz="1200" b="0" i="0" u="none" strike="noStrike" cap="none" normalizeH="0" baseline="0" dirty="0" err="1">
                <a:ln>
                  <a:noFill/>
                </a:ln>
                <a:solidFill>
                  <a:schemeClr val="tx1"/>
                </a:solidFill>
                <a:effectLst/>
                <a:latin typeface="Arial" panose="020B0604020202020204" pitchFamily="34" charset="0"/>
              </a:rPr>
              <a:t>Home</a:t>
            </a:r>
            <a:r>
              <a:rPr kumimoji="0" lang="he-IL" altLang="he-IL" sz="1200" b="0" i="0" u="none" strike="noStrike" cap="none" normalizeH="0" baseline="0" dirty="0">
                <a:ln>
                  <a:noFill/>
                </a:ln>
                <a:solidFill>
                  <a:schemeClr val="tx1"/>
                </a:solidFill>
                <a:effectLst/>
                <a:latin typeface="Arial" panose="020B0604020202020204" pitchFamily="34" charset="0"/>
              </a:rPr>
              <a:t> </a:t>
            </a:r>
            <a:r>
              <a:rPr kumimoji="0" lang="he-IL" altLang="he-IL" sz="1200" b="0" i="0" u="none" strike="noStrike" cap="none" normalizeH="0" baseline="0" dirty="0" err="1">
                <a:ln>
                  <a:noFill/>
                </a:ln>
                <a:solidFill>
                  <a:schemeClr val="tx1"/>
                </a:solidFill>
                <a:effectLst/>
                <a:latin typeface="Arial" panose="020B0604020202020204" pitchFamily="34" charset="0"/>
              </a:rPr>
              <a:t>Page</a:t>
            </a:r>
            <a:r>
              <a:rPr kumimoji="0" lang="he-IL" altLang="he-IL" sz="1200" b="0" i="0" u="none" strike="noStrike" cap="none" normalizeH="0" baseline="0" dirty="0">
                <a:ln>
                  <a:noFill/>
                </a:ln>
                <a:solidFill>
                  <a:schemeClr val="tx1"/>
                </a:solidFill>
                <a:effectLst/>
                <a:latin typeface="Arial" panose="020B0604020202020204" pitchFamily="34" charset="0"/>
              </a:rPr>
              <a:t>) </a:t>
            </a:r>
            <a:r>
              <a:rPr kumimoji="0" lang="he-IL" altLang="he-IL" sz="12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באמצעות ה</a:t>
            </a:r>
            <a:r>
              <a:rPr kumimoji="0" lang="he-IL" altLang="he-IL" sz="1200" b="0" i="0" u="none" strike="noStrike" cap="none" normalizeH="0" baseline="0" dirty="0">
                <a:ln>
                  <a:noFill/>
                </a:ln>
                <a:solidFill>
                  <a:schemeClr val="tx1"/>
                </a:solidFill>
                <a:effectLst/>
                <a:latin typeface="Arial" panose="020B0604020202020204" pitchFamily="34" charset="0"/>
              </a:rPr>
              <a:t>-</a:t>
            </a:r>
            <a:r>
              <a:rPr kumimoji="0" lang="he-IL" altLang="he-IL" sz="1200" b="0" i="0" u="none" strike="noStrike" cap="none" normalizeH="0" baseline="0" dirty="0" err="1">
                <a:ln>
                  <a:noFill/>
                </a:ln>
                <a:solidFill>
                  <a:schemeClr val="tx1"/>
                </a:solidFill>
                <a:effectLst/>
                <a:latin typeface="Arial Unicode MS"/>
              </a:rPr>
              <a:t>Router</a:t>
            </a:r>
            <a:r>
              <a:rPr kumimoji="0" lang="he-IL" altLang="he-IL" sz="1200" b="0" i="0" u="none" strike="noStrike" cap="none" normalizeH="0" baseline="0" dirty="0">
                <a:ln>
                  <a:noFill/>
                </a:ln>
                <a:solidFill>
                  <a:schemeClr val="tx1"/>
                </a:solidFill>
                <a:effectLst/>
              </a:rPr>
              <a:t>.</a:t>
            </a:r>
            <a:br>
              <a:rPr kumimoji="0" lang="en-US" altLang="he-IL" sz="1200" b="0" i="0" u="none" strike="noStrike" cap="none" normalizeH="0" baseline="0" dirty="0">
                <a:ln>
                  <a:noFill/>
                </a:ln>
                <a:solidFill>
                  <a:schemeClr val="tx1"/>
                </a:solidFill>
                <a:effectLst/>
              </a:rPr>
            </a:br>
            <a:r>
              <a:rPr kumimoji="0" lang="he-IL" altLang="he-IL" sz="1200" b="0" i="0" u="none" strike="noStrike" cap="none" normalizeH="0" baseline="0" dirty="0">
                <a:ln>
                  <a:noFill/>
                </a:ln>
                <a:solidFill>
                  <a:schemeClr val="tx1"/>
                </a:solidFill>
                <a:effectLst/>
              </a:rPr>
              <a:t>כנ"ל עבור כל ההרשאות.. מנהל קורסת מזכירה </a:t>
            </a:r>
            <a:r>
              <a:rPr kumimoji="0" lang="he-IL" altLang="he-IL" sz="1200" b="0" i="0" u="none" strike="noStrike" cap="none" normalizeH="0" baseline="0" dirty="0" err="1">
                <a:ln>
                  <a:noFill/>
                </a:ln>
                <a:solidFill>
                  <a:schemeClr val="tx1"/>
                </a:solidFill>
                <a:effectLst/>
              </a:rPr>
              <a:t>וכו</a:t>
            </a:r>
            <a:r>
              <a:rPr kumimoji="0" lang="he-IL" altLang="he-IL" sz="1200" b="0" i="0" u="none" strike="noStrike" cap="none" normalizeH="0" baseline="0" dirty="0">
                <a:ln>
                  <a:noFill/>
                </a:ln>
                <a:solidFill>
                  <a:schemeClr val="tx1"/>
                </a:solidFill>
                <a:effectLst/>
              </a:rPr>
              <a:t>..</a:t>
            </a:r>
            <a:br>
              <a:rPr kumimoji="0" lang="en-US" altLang="he-IL" sz="1200" b="0" i="0" u="none" strike="noStrike" cap="none" normalizeH="0" baseline="0" dirty="0">
                <a:ln>
                  <a:noFill/>
                </a:ln>
                <a:solidFill>
                  <a:schemeClr val="tx1"/>
                </a:solidFill>
                <a:effectLst/>
              </a:rPr>
            </a:br>
            <a:r>
              <a:rPr kumimoji="0" lang="en-US" altLang="he-IL" sz="1200" b="0" i="0" u="none" strike="noStrike" cap="none" normalizeH="0" baseline="0" dirty="0" err="1">
                <a:ln>
                  <a:noFill/>
                </a:ln>
                <a:solidFill>
                  <a:schemeClr val="tx1"/>
                </a:solidFill>
                <a:effectLst/>
              </a:rPr>
              <a:t>authService</a:t>
            </a:r>
            <a:r>
              <a:rPr kumimoji="0" lang="en-US" altLang="he-IL" sz="1200" b="0" i="0" u="none" strike="noStrike" cap="none" normalizeH="0" baseline="0" dirty="0">
                <a:ln>
                  <a:noFill/>
                </a:ln>
                <a:solidFill>
                  <a:schemeClr val="tx1"/>
                </a:solidFill>
                <a:effectLst/>
              </a:rPr>
              <a:t> </a:t>
            </a:r>
            <a:r>
              <a:rPr kumimoji="0" lang="he-IL" altLang="he-IL" sz="1200" b="0" i="0" u="none" strike="noStrike" cap="none" normalizeH="0" baseline="0" dirty="0">
                <a:ln>
                  <a:noFill/>
                </a:ln>
                <a:solidFill>
                  <a:schemeClr val="tx1"/>
                </a:solidFill>
                <a:effectLst/>
              </a:rPr>
              <a:t>– הוא מכיל את הנתונים עבור המשתמש הנוכחי מבחינת הרשאות מכיל משתנה בשם </a:t>
            </a:r>
            <a:r>
              <a:rPr kumimoji="0" lang="en-US" altLang="he-IL" sz="1200" b="0" i="0" u="none" strike="noStrike" cap="none" normalizeH="0" baseline="0" dirty="0" err="1">
                <a:ln>
                  <a:noFill/>
                </a:ln>
                <a:solidFill>
                  <a:schemeClr val="tx1"/>
                </a:solidFill>
                <a:effectLst/>
              </a:rPr>
              <a:t>currentUser</a:t>
            </a:r>
            <a:r>
              <a:rPr kumimoji="0" lang="en-US" altLang="he-IL" sz="1200" b="0" i="0" u="none" strike="noStrike" cap="none" normalizeH="0" baseline="0" dirty="0">
                <a:ln>
                  <a:noFill/>
                </a:ln>
                <a:solidFill>
                  <a:schemeClr val="tx1"/>
                </a:solidFill>
                <a:effectLst/>
              </a:rPr>
              <a:t> </a:t>
            </a:r>
            <a:r>
              <a:rPr kumimoji="0" lang="he-IL" altLang="he-IL" sz="1200" b="0" i="0" u="none" strike="noStrike" cap="none" normalizeH="0" baseline="0" dirty="0">
                <a:ln>
                  <a:noFill/>
                </a:ln>
                <a:solidFill>
                  <a:schemeClr val="tx1"/>
                </a:solidFill>
                <a:effectLst/>
              </a:rPr>
              <a:t> שהוא שומר על המשתמש הנוכחי שמחובר כעת למערכת. </a:t>
            </a:r>
            <a:endParaRPr kumimoji="0" lang="he-IL" altLang="he-IL" sz="1200" b="0" i="0" u="none" strike="noStrike" cap="none" normalizeH="0" baseline="0" dirty="0">
              <a:ln>
                <a:noFill/>
              </a:ln>
              <a:solidFill>
                <a:schemeClr val="tx1"/>
              </a:solidFill>
              <a:effectLst/>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None/>
              <a:tabLst/>
            </a:pPr>
            <a:endParaRPr kumimoji="0" lang="he-IL" altLang="he-IL" sz="1100" b="1" i="0" u="none" strike="noStrike" cap="none" normalizeH="0" baseline="0" dirty="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62E47EC7-DC91-5860-47E1-FDC9E985BDD9}"/>
              </a:ext>
            </a:extLst>
          </p:cNvPr>
          <p:cNvPicPr>
            <a:picLocks noChangeAspect="1"/>
          </p:cNvPicPr>
          <p:nvPr/>
        </p:nvPicPr>
        <p:blipFill>
          <a:blip r:embed="rId2"/>
          <a:stretch>
            <a:fillRect/>
          </a:stretch>
        </p:blipFill>
        <p:spPr>
          <a:xfrm>
            <a:off x="403342" y="2969549"/>
            <a:ext cx="5367264" cy="3515327"/>
          </a:xfrm>
          <a:prstGeom prst="rect">
            <a:avLst/>
          </a:prstGeom>
        </p:spPr>
      </p:pic>
      <p:pic>
        <p:nvPicPr>
          <p:cNvPr id="7" name="תמונה 6">
            <a:extLst>
              <a:ext uri="{FF2B5EF4-FFF2-40B4-BE49-F238E27FC236}">
                <a16:creationId xmlns:a16="http://schemas.microsoft.com/office/drawing/2014/main" id="{6155BD0A-7F97-7F32-DEE4-4B11A28E32F4}"/>
              </a:ext>
            </a:extLst>
          </p:cNvPr>
          <p:cNvPicPr>
            <a:picLocks noChangeAspect="1"/>
          </p:cNvPicPr>
          <p:nvPr/>
        </p:nvPicPr>
        <p:blipFill>
          <a:blip r:embed="rId3"/>
          <a:stretch>
            <a:fillRect/>
          </a:stretch>
        </p:blipFill>
        <p:spPr>
          <a:xfrm>
            <a:off x="6096000" y="3757934"/>
            <a:ext cx="4728998" cy="2978159"/>
          </a:xfrm>
          <a:prstGeom prst="rect">
            <a:avLst/>
          </a:prstGeom>
        </p:spPr>
      </p:pic>
      <p:pic>
        <p:nvPicPr>
          <p:cNvPr id="11" name="תמונה 10">
            <a:extLst>
              <a:ext uri="{FF2B5EF4-FFF2-40B4-BE49-F238E27FC236}">
                <a16:creationId xmlns:a16="http://schemas.microsoft.com/office/drawing/2014/main" id="{BFDC2327-4AF4-56CF-B65B-A6D2031A369B}"/>
              </a:ext>
            </a:extLst>
          </p:cNvPr>
          <p:cNvPicPr>
            <a:picLocks noChangeAspect="1"/>
          </p:cNvPicPr>
          <p:nvPr/>
        </p:nvPicPr>
        <p:blipFill>
          <a:blip r:embed="rId4"/>
          <a:stretch>
            <a:fillRect/>
          </a:stretch>
        </p:blipFill>
        <p:spPr>
          <a:xfrm>
            <a:off x="323022" y="0"/>
            <a:ext cx="4471400" cy="2808860"/>
          </a:xfrm>
          <a:prstGeom prst="rect">
            <a:avLst/>
          </a:prstGeom>
        </p:spPr>
      </p:pic>
    </p:spTree>
    <p:extLst>
      <p:ext uri="{BB962C8B-B14F-4D97-AF65-F5344CB8AC3E}">
        <p14:creationId xmlns:p14="http://schemas.microsoft.com/office/powerpoint/2010/main" val="792885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4523555" y="598640"/>
            <a:ext cx="6810660" cy="1384995"/>
          </a:xfrm>
          <a:prstGeom prst="rect">
            <a:avLst/>
          </a:prstGeom>
          <a:noFill/>
          <a:ln>
            <a:solidFill>
              <a:srgbClr val="14828F"/>
            </a:solidFill>
          </a:ln>
        </p:spPr>
        <p:txBody>
          <a:bodyPr wrap="square" rtlCol="1">
            <a:spAutoFit/>
          </a:bodyPr>
          <a:lstStyle/>
          <a:p>
            <a:pPr lvl="0" eaLnBrk="0" fontAlgn="base" hangingPunct="0">
              <a:spcBef>
                <a:spcPct val="0"/>
              </a:spcBef>
              <a:spcAft>
                <a:spcPct val="0"/>
              </a:spcAft>
            </a:pPr>
            <a:r>
              <a:rPr kumimoji="0" lang="he-IL" altLang="he-IL" sz="1400" b="1" i="0" u="none" strike="noStrike" cap="none" normalizeH="0" baseline="0" dirty="0">
                <a:ln>
                  <a:noFill/>
                </a:ln>
                <a:solidFill>
                  <a:schemeClr val="tx1"/>
                </a:solidFill>
                <a:effectLst/>
                <a:latin typeface="Arial" panose="020B0604020202020204" pitchFamily="34" charset="0"/>
              </a:rPr>
              <a:t>הקריאה והבדיקה ל</a:t>
            </a:r>
            <a:r>
              <a:rPr lang="en-US" altLang="he-IL" sz="1400" b="1" dirty="0">
                <a:latin typeface="Arial" panose="020B0604020202020204" pitchFamily="34" charset="0"/>
              </a:rPr>
              <a:t>Guard </a:t>
            </a:r>
            <a:r>
              <a:rPr lang="he-IL" altLang="he-IL" sz="1400" b="1" dirty="0">
                <a:latin typeface="Arial" panose="020B0604020202020204" pitchFamily="34" charset="0"/>
              </a:rPr>
              <a:t> מתבצעת בעמוד של </a:t>
            </a:r>
            <a:r>
              <a:rPr lang="en-US" altLang="he-IL" sz="1400" b="1" dirty="0">
                <a:latin typeface="Arial" panose="020B0604020202020204" pitchFamily="34" charset="0"/>
              </a:rPr>
              <a:t>app-</a:t>
            </a:r>
            <a:r>
              <a:rPr lang="en-US" altLang="he-IL" sz="1400" b="1" dirty="0" err="1">
                <a:latin typeface="Arial" panose="020B0604020202020204" pitchFamily="34" charset="0"/>
              </a:rPr>
              <a:t>routing.module.ts</a:t>
            </a:r>
            <a:r>
              <a:rPr lang="he-IL" altLang="he-IL" sz="1400" b="1" dirty="0">
                <a:latin typeface="Arial" panose="020B0604020202020204" pitchFamily="34" charset="0"/>
              </a:rPr>
              <a:t> </a:t>
            </a:r>
            <a:r>
              <a:rPr lang="en-US" altLang="he-IL" sz="1400" b="1" dirty="0">
                <a:latin typeface="Arial" panose="020B0604020202020204" pitchFamily="34" charset="0"/>
              </a:rPr>
              <a:t>  </a:t>
            </a:r>
            <a:br>
              <a:rPr lang="en-US" altLang="he-IL" sz="1400" b="1" dirty="0">
                <a:latin typeface="Arial" panose="020B0604020202020204" pitchFamily="34" charset="0"/>
              </a:rPr>
            </a:br>
            <a:r>
              <a:rPr lang="he-IL" altLang="he-IL" sz="1400" b="1" dirty="0">
                <a:latin typeface="Arial" panose="020B0604020202020204" pitchFamily="34" charset="0"/>
              </a:rPr>
              <a:t>שבו מוגדרים הניתובים למודלים המרכזיים של כל רכיב</a:t>
            </a:r>
          </a:p>
          <a:p>
            <a:pPr lvl="0" eaLnBrk="0" fontAlgn="base" hangingPunct="0">
              <a:spcBef>
                <a:spcPct val="0"/>
              </a:spcBef>
              <a:spcAft>
                <a:spcPct val="0"/>
              </a:spcAft>
            </a:pPr>
            <a:r>
              <a:rPr kumimoji="0" lang="he-IL" altLang="he-IL" sz="1400" b="1" i="0" u="none" strike="noStrike" cap="none" normalizeH="0" baseline="0" dirty="0">
                <a:ln>
                  <a:noFill/>
                </a:ln>
                <a:solidFill>
                  <a:schemeClr val="tx1"/>
                </a:solidFill>
                <a:effectLst/>
                <a:latin typeface="Arial" panose="020B0604020202020204" pitchFamily="34" charset="0"/>
              </a:rPr>
              <a:t>וע"י הוספה של </a:t>
            </a:r>
            <a:r>
              <a:rPr kumimoji="0" lang="en-US" altLang="he-IL" sz="1400" b="1" i="0" u="none" strike="noStrike" cap="none" normalizeH="0" baseline="0" dirty="0" err="1">
                <a:ln>
                  <a:noFill/>
                </a:ln>
                <a:solidFill>
                  <a:schemeClr val="tx1"/>
                </a:solidFill>
                <a:effectLst/>
                <a:latin typeface="Arial" panose="020B0604020202020204" pitchFamily="34" charset="0"/>
              </a:rPr>
              <a:t>canActi</a:t>
            </a:r>
            <a:r>
              <a:rPr lang="en-US" altLang="he-IL" sz="1400" b="1" dirty="0" err="1">
                <a:latin typeface="Arial" panose="020B0604020202020204" pitchFamily="34" charset="0"/>
              </a:rPr>
              <a:t>ve</a:t>
            </a:r>
            <a:r>
              <a:rPr lang="en-US" altLang="he-IL" sz="1400" b="1" dirty="0">
                <a:latin typeface="Arial" panose="020B0604020202020204" pitchFamily="34" charset="0"/>
              </a:rPr>
              <a:t> </a:t>
            </a:r>
            <a:r>
              <a:rPr lang="he-IL" altLang="he-IL" sz="1400" b="1" dirty="0">
                <a:latin typeface="Arial" panose="020B0604020202020204" pitchFamily="34" charset="0"/>
              </a:rPr>
              <a:t> הוא עובר על ה</a:t>
            </a:r>
            <a:r>
              <a:rPr lang="en-US" altLang="he-IL" sz="1400" b="1" dirty="0">
                <a:latin typeface="Arial" panose="020B0604020202020204" pitchFamily="34" charset="0"/>
              </a:rPr>
              <a:t>guards </a:t>
            </a:r>
            <a:r>
              <a:rPr lang="he-IL" altLang="he-IL" sz="1400" b="1" dirty="0">
                <a:latin typeface="Arial" panose="020B0604020202020204" pitchFamily="34" charset="0"/>
              </a:rPr>
              <a:t> שמוגדרים לו  במערך ואם הוא מאופשר אז חוזר לי </a:t>
            </a:r>
            <a:r>
              <a:rPr lang="en-US" altLang="he-IL" sz="1400" b="1" dirty="0">
                <a:latin typeface="Arial" panose="020B0604020202020204" pitchFamily="34" charset="0"/>
              </a:rPr>
              <a:t>true </a:t>
            </a:r>
            <a:r>
              <a:rPr lang="he-IL" altLang="he-IL" sz="1400" b="1" dirty="0">
                <a:latin typeface="Arial" panose="020B0604020202020204" pitchFamily="34" charset="0"/>
              </a:rPr>
              <a:t> מה-</a:t>
            </a:r>
            <a:r>
              <a:rPr lang="en-US" altLang="he-IL" sz="1400" b="1" dirty="0">
                <a:latin typeface="Arial" panose="020B0604020202020204" pitchFamily="34" charset="0"/>
              </a:rPr>
              <a:t>guard </a:t>
            </a:r>
            <a:r>
              <a:rPr lang="he-IL" altLang="he-IL" sz="1400" b="1" dirty="0">
                <a:latin typeface="Arial" panose="020B0604020202020204" pitchFamily="34" charset="0"/>
              </a:rPr>
              <a:t> ואז הניתוב הזה מאופשר למשתמש הנוכחי </a:t>
            </a:r>
            <a:br>
              <a:rPr lang="en-US" altLang="he-IL" sz="1400" b="1" dirty="0">
                <a:latin typeface="Arial" panose="020B0604020202020204" pitchFamily="34" charset="0"/>
              </a:rPr>
            </a:br>
            <a:r>
              <a:rPr lang="en-US" altLang="he-IL" sz="1400" b="1" dirty="0">
                <a:latin typeface="Arial" panose="020B0604020202020204" pitchFamily="34" charset="0"/>
              </a:rPr>
              <a:t>guard </a:t>
            </a:r>
            <a:r>
              <a:rPr lang="he-IL" altLang="he-IL" sz="1400" b="1" dirty="0">
                <a:latin typeface="Arial" panose="020B0604020202020204" pitchFamily="34" charset="0"/>
              </a:rPr>
              <a:t> בודק עבור המשתמש </a:t>
            </a:r>
            <a:r>
              <a:rPr lang="he-IL" altLang="he-IL" sz="1400" b="1" dirty="0" err="1">
                <a:latin typeface="Arial" panose="020B0604020202020204" pitchFamily="34" charset="0"/>
              </a:rPr>
              <a:t>הנוחכי</a:t>
            </a:r>
            <a:r>
              <a:rPr lang="he-IL" altLang="he-IL" sz="1400" b="1" dirty="0">
                <a:latin typeface="Arial" panose="020B0604020202020204" pitchFamily="34" charset="0"/>
              </a:rPr>
              <a:t> את ההרשאות שלו. ומחזיר </a:t>
            </a:r>
            <a:r>
              <a:rPr lang="en-US" altLang="he-IL" sz="1400" b="1" dirty="0">
                <a:latin typeface="Arial" panose="020B0604020202020204" pitchFamily="34" charset="0"/>
              </a:rPr>
              <a:t>True </a:t>
            </a:r>
            <a:r>
              <a:rPr lang="he-IL" altLang="he-IL" sz="1400" b="1" dirty="0">
                <a:latin typeface="Arial" panose="020B0604020202020204" pitchFamily="34" charset="0"/>
              </a:rPr>
              <a:t>או </a:t>
            </a:r>
            <a:r>
              <a:rPr lang="en-US" altLang="he-IL" sz="1400" b="1" dirty="0">
                <a:latin typeface="Arial" panose="020B0604020202020204" pitchFamily="34" charset="0"/>
              </a:rPr>
              <a:t> False </a:t>
            </a:r>
            <a:r>
              <a:rPr lang="he-IL" altLang="he-IL" sz="1400" b="1" dirty="0">
                <a:latin typeface="Arial" panose="020B0604020202020204" pitchFamily="34" charset="0"/>
              </a:rPr>
              <a:t>בהתאם..</a:t>
            </a:r>
          </a:p>
          <a:p>
            <a:pPr lvl="0" eaLnBrk="0" fontAlgn="base" hangingPunct="0">
              <a:spcBef>
                <a:spcPct val="0"/>
              </a:spcBef>
              <a:spcAft>
                <a:spcPct val="0"/>
              </a:spcAft>
            </a:pPr>
            <a:r>
              <a:rPr kumimoji="0" lang="he-IL" altLang="he-IL" sz="1400" b="1" i="0" u="none" strike="noStrike" cap="none" normalizeH="0" baseline="0" dirty="0">
                <a:ln>
                  <a:noFill/>
                </a:ln>
                <a:solidFill>
                  <a:schemeClr val="tx1"/>
                </a:solidFill>
                <a:effectLst/>
                <a:latin typeface="Arial" panose="020B0604020202020204" pitchFamily="34" charset="0"/>
              </a:rPr>
              <a:t>במידה ולא מתאפשר גישה לניתובים האלו.. יוצג הודעת והוא ינותב לעמוד הבית.</a:t>
            </a:r>
          </a:p>
        </p:txBody>
      </p:sp>
      <p:pic>
        <p:nvPicPr>
          <p:cNvPr id="3" name="תמונה 2">
            <a:extLst>
              <a:ext uri="{FF2B5EF4-FFF2-40B4-BE49-F238E27FC236}">
                <a16:creationId xmlns:a16="http://schemas.microsoft.com/office/drawing/2014/main" id="{EDDEF091-9743-85DC-0D25-917BA5A36D20}"/>
              </a:ext>
            </a:extLst>
          </p:cNvPr>
          <p:cNvPicPr>
            <a:picLocks noChangeAspect="1"/>
          </p:cNvPicPr>
          <p:nvPr/>
        </p:nvPicPr>
        <p:blipFill>
          <a:blip r:embed="rId2"/>
          <a:stretch>
            <a:fillRect/>
          </a:stretch>
        </p:blipFill>
        <p:spPr>
          <a:xfrm>
            <a:off x="556054" y="2450529"/>
            <a:ext cx="9063681" cy="3969594"/>
          </a:xfrm>
          <a:prstGeom prst="rect">
            <a:avLst/>
          </a:prstGeom>
        </p:spPr>
      </p:pic>
    </p:spTree>
    <p:extLst>
      <p:ext uri="{BB962C8B-B14F-4D97-AF65-F5344CB8AC3E}">
        <p14:creationId xmlns:p14="http://schemas.microsoft.com/office/powerpoint/2010/main" val="11972595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7951042" y="1014993"/>
            <a:ext cx="3728426" cy="1815882"/>
          </a:xfrm>
          <a:prstGeom prst="rect">
            <a:avLst/>
          </a:prstGeom>
          <a:noFill/>
          <a:ln>
            <a:solidFill>
              <a:srgbClr val="14828F"/>
            </a:solidFill>
          </a:ln>
        </p:spPr>
        <p:txBody>
          <a:bodyPr wrap="square" rtlCol="1">
            <a:spAutoFit/>
          </a:bodyPr>
          <a:lstStyle/>
          <a:p>
            <a:pPr lvl="0" eaLnBrk="0" fontAlgn="base" hangingPunct="0">
              <a:spcBef>
                <a:spcPct val="0"/>
              </a:spcBef>
              <a:spcAft>
                <a:spcPct val="0"/>
              </a:spcAft>
            </a:pPr>
            <a:r>
              <a:rPr kumimoji="0" lang="he-IL" altLang="he-IL" sz="1400" b="1" i="0" u="none" strike="noStrike" cap="none" normalizeH="0" baseline="0" dirty="0" err="1">
                <a:ln>
                  <a:noFill/>
                </a:ln>
                <a:solidFill>
                  <a:schemeClr val="tx1"/>
                </a:solidFill>
                <a:effectLst/>
                <a:latin typeface="Arial" panose="020B0604020202020204" pitchFamily="34" charset="0"/>
              </a:rPr>
              <a:t>ניסין</a:t>
            </a:r>
            <a:r>
              <a:rPr kumimoji="0" lang="he-IL" altLang="he-IL" sz="1400" b="1" i="0" u="none" strike="noStrike" cap="none" normalizeH="0" baseline="0" dirty="0">
                <a:ln>
                  <a:noFill/>
                </a:ln>
                <a:solidFill>
                  <a:schemeClr val="tx1"/>
                </a:solidFill>
                <a:effectLst/>
                <a:latin typeface="Arial" panose="020B0604020202020204" pitchFamily="34" charset="0"/>
              </a:rPr>
              <a:t> </a:t>
            </a:r>
            <a:r>
              <a:rPr kumimoji="0" lang="he-IL" altLang="he-IL" sz="1400" b="1" i="0" u="none" strike="noStrike" cap="none" normalizeH="0" baseline="0" dirty="0" err="1">
                <a:ln>
                  <a:noFill/>
                </a:ln>
                <a:solidFill>
                  <a:schemeClr val="tx1"/>
                </a:solidFill>
                <a:effectLst/>
                <a:latin typeface="Arial" panose="020B0604020202020204" pitchFamily="34" charset="0"/>
              </a:rPr>
              <a:t>להכנס</a:t>
            </a:r>
            <a:r>
              <a:rPr kumimoji="0" lang="he-IL" altLang="he-IL" sz="1400" b="1" i="0" u="none" strike="noStrike" cap="none" normalizeH="0" baseline="0" dirty="0">
                <a:ln>
                  <a:noFill/>
                </a:ln>
                <a:solidFill>
                  <a:schemeClr val="tx1"/>
                </a:solidFill>
                <a:effectLst/>
                <a:latin typeface="Arial" panose="020B0604020202020204" pitchFamily="34" charset="0"/>
              </a:rPr>
              <a:t> לנתיב של </a:t>
            </a:r>
            <a:r>
              <a:rPr kumimoji="0" lang="en-US" altLang="he-IL" sz="1400" b="1" i="0" u="none" strike="noStrike" cap="none" normalizeH="0" baseline="0" dirty="0">
                <a:ln>
                  <a:noFill/>
                </a:ln>
                <a:solidFill>
                  <a:schemeClr val="tx1"/>
                </a:solidFill>
                <a:effectLst/>
                <a:latin typeface="Arial" panose="020B0604020202020204" pitchFamily="34" charset="0"/>
              </a:rPr>
              <a:t>students</a:t>
            </a:r>
            <a:r>
              <a:rPr kumimoji="0" lang="he-IL" altLang="he-IL" sz="1400" b="1" i="0" u="none" strike="noStrike" cap="none" normalizeH="0" baseline="0" dirty="0">
                <a:ln>
                  <a:noFill/>
                </a:ln>
                <a:solidFill>
                  <a:schemeClr val="tx1"/>
                </a:solidFill>
                <a:effectLst/>
                <a:latin typeface="Arial" panose="020B0604020202020204" pitchFamily="34" charset="0"/>
              </a:rPr>
              <a:t> כאשר אני לא מורה ול</a:t>
            </a:r>
            <a:r>
              <a:rPr lang="he-IL" altLang="he-IL" sz="1400" b="1" dirty="0">
                <a:latin typeface="Arial" panose="020B0604020202020204" pitchFamily="34" charset="0"/>
              </a:rPr>
              <a:t>א המנהל ולכן מוצגת לי הודעה שאין לי הראשה להיכנס לניתוב הזה.</a:t>
            </a:r>
            <a:br>
              <a:rPr lang="en-US" altLang="he-IL" sz="1400" b="1" dirty="0">
                <a:latin typeface="Arial" panose="020B0604020202020204" pitchFamily="34" charset="0"/>
              </a:rPr>
            </a:br>
            <a:r>
              <a:rPr lang="en-US" altLang="he-IL" sz="1400" b="1" dirty="0" err="1">
                <a:latin typeface="Arial" panose="020B0604020202020204" pitchFamily="34" charset="0"/>
              </a:rPr>
              <a:t>ngOnInit</a:t>
            </a:r>
            <a:r>
              <a:rPr lang="en-US" altLang="he-IL" sz="1400" b="1" dirty="0">
                <a:latin typeface="Arial" panose="020B0604020202020204" pitchFamily="34" charset="0"/>
              </a:rPr>
              <a:t>() </a:t>
            </a:r>
            <a:r>
              <a:rPr lang="he-IL" altLang="he-IL" sz="1400" b="1" dirty="0">
                <a:latin typeface="Arial" panose="020B0604020202020204" pitchFamily="34" charset="0"/>
              </a:rPr>
              <a:t> אני קוראת להודעה </a:t>
            </a:r>
            <a:r>
              <a:rPr lang="he-IL" altLang="he-IL" sz="1400" b="1" dirty="0" err="1">
                <a:latin typeface="Arial" panose="020B0604020202020204" pitchFamily="34" charset="0"/>
              </a:rPr>
              <a:t>שנמצאית</a:t>
            </a:r>
            <a:r>
              <a:rPr lang="he-IL" altLang="he-IL" sz="1400" b="1" dirty="0">
                <a:latin typeface="Arial" panose="020B0604020202020204" pitchFamily="34" charset="0"/>
              </a:rPr>
              <a:t> </a:t>
            </a:r>
            <a:r>
              <a:rPr lang="he-IL" altLang="he-IL" sz="1400" b="1" dirty="0" err="1">
                <a:latin typeface="Arial" panose="020B0604020202020204" pitchFamily="34" charset="0"/>
              </a:rPr>
              <a:t>בסרביס</a:t>
            </a:r>
            <a:r>
              <a:rPr lang="he-IL" altLang="he-IL" sz="1400" b="1" dirty="0">
                <a:latin typeface="Arial" panose="020B0604020202020204" pitchFamily="34" charset="0"/>
              </a:rPr>
              <a:t> של ה</a:t>
            </a:r>
            <a:r>
              <a:rPr lang="en-US" altLang="he-IL" sz="1400" b="1" dirty="0">
                <a:latin typeface="Arial" panose="020B0604020202020204" pitchFamily="34" charset="0"/>
              </a:rPr>
              <a:t>Alert </a:t>
            </a:r>
            <a:r>
              <a:rPr lang="he-IL" altLang="he-IL" sz="1400" b="1" dirty="0">
                <a:latin typeface="Arial" panose="020B0604020202020204" pitchFamily="34" charset="0"/>
              </a:rPr>
              <a:t> ובמקרה והוא באמת מלא כלומר ב</a:t>
            </a:r>
            <a:r>
              <a:rPr lang="en-US" altLang="he-IL" sz="1400" b="1" dirty="0">
                <a:latin typeface="Arial" panose="020B0604020202020204" pitchFamily="34" charset="0"/>
              </a:rPr>
              <a:t>-guard </a:t>
            </a:r>
            <a:r>
              <a:rPr lang="he-IL" altLang="he-IL" sz="1400" b="1" dirty="0">
                <a:latin typeface="Arial" panose="020B0604020202020204" pitchFamily="34" charset="0"/>
              </a:rPr>
              <a:t> הוא קיבל הודעה של חסימת הרשאה הוא יציג אותה ישר.</a:t>
            </a:r>
          </a:p>
          <a:p>
            <a:pPr lvl="0" eaLnBrk="0" fontAlgn="base" hangingPunct="0">
              <a:spcBef>
                <a:spcPct val="0"/>
              </a:spcBef>
              <a:spcAft>
                <a:spcPct val="0"/>
              </a:spcAft>
            </a:pPr>
            <a:endParaRPr kumimoji="0" lang="he-IL" altLang="he-IL" sz="1400" b="1" i="0" u="none" strike="noStrike" cap="none" normalizeH="0" baseline="0" dirty="0">
              <a:ln>
                <a:noFill/>
              </a:ln>
              <a:solidFill>
                <a:schemeClr val="tx1"/>
              </a:solidFill>
              <a:effectLst/>
              <a:latin typeface="Arial" panose="020B0604020202020204" pitchFamily="34" charset="0"/>
            </a:endParaRPr>
          </a:p>
        </p:txBody>
      </p:sp>
      <p:pic>
        <p:nvPicPr>
          <p:cNvPr id="4" name="תמונה 3">
            <a:extLst>
              <a:ext uri="{FF2B5EF4-FFF2-40B4-BE49-F238E27FC236}">
                <a16:creationId xmlns:a16="http://schemas.microsoft.com/office/drawing/2014/main" id="{BC673346-5955-4509-13F3-6F9F827BF588}"/>
              </a:ext>
            </a:extLst>
          </p:cNvPr>
          <p:cNvPicPr>
            <a:picLocks noChangeAspect="1"/>
          </p:cNvPicPr>
          <p:nvPr/>
        </p:nvPicPr>
        <p:blipFill>
          <a:blip r:embed="rId2"/>
          <a:stretch>
            <a:fillRect/>
          </a:stretch>
        </p:blipFill>
        <p:spPr>
          <a:xfrm>
            <a:off x="265670" y="2674038"/>
            <a:ext cx="7830466" cy="4183962"/>
          </a:xfrm>
          <a:prstGeom prst="rect">
            <a:avLst/>
          </a:prstGeom>
        </p:spPr>
      </p:pic>
      <p:pic>
        <p:nvPicPr>
          <p:cNvPr id="10" name="תמונה 9">
            <a:extLst>
              <a:ext uri="{FF2B5EF4-FFF2-40B4-BE49-F238E27FC236}">
                <a16:creationId xmlns:a16="http://schemas.microsoft.com/office/drawing/2014/main" id="{364F2C72-8B4A-4128-63CE-E9600B60B443}"/>
              </a:ext>
            </a:extLst>
          </p:cNvPr>
          <p:cNvPicPr>
            <a:picLocks noChangeAspect="1"/>
          </p:cNvPicPr>
          <p:nvPr/>
        </p:nvPicPr>
        <p:blipFill>
          <a:blip r:embed="rId3"/>
          <a:stretch>
            <a:fillRect/>
          </a:stretch>
        </p:blipFill>
        <p:spPr>
          <a:xfrm>
            <a:off x="187299" y="261919"/>
            <a:ext cx="7300896" cy="1869487"/>
          </a:xfrm>
          <a:prstGeom prst="rect">
            <a:avLst/>
          </a:prstGeom>
        </p:spPr>
      </p:pic>
      <p:pic>
        <p:nvPicPr>
          <p:cNvPr id="13" name="תמונה 12">
            <a:extLst>
              <a:ext uri="{FF2B5EF4-FFF2-40B4-BE49-F238E27FC236}">
                <a16:creationId xmlns:a16="http://schemas.microsoft.com/office/drawing/2014/main" id="{47582201-A5AC-E50C-8F38-A4C613E8F278}"/>
              </a:ext>
            </a:extLst>
          </p:cNvPr>
          <p:cNvPicPr>
            <a:picLocks noChangeAspect="1"/>
          </p:cNvPicPr>
          <p:nvPr/>
        </p:nvPicPr>
        <p:blipFill>
          <a:blip r:embed="rId4"/>
          <a:stretch>
            <a:fillRect/>
          </a:stretch>
        </p:blipFill>
        <p:spPr>
          <a:xfrm>
            <a:off x="6811645" y="4137846"/>
            <a:ext cx="5114685" cy="2165162"/>
          </a:xfrm>
          <a:prstGeom prst="rect">
            <a:avLst/>
          </a:prstGeom>
        </p:spPr>
      </p:pic>
      <p:cxnSp>
        <p:nvCxnSpPr>
          <p:cNvPr id="15" name="מחבר חץ ישר 14">
            <a:extLst>
              <a:ext uri="{FF2B5EF4-FFF2-40B4-BE49-F238E27FC236}">
                <a16:creationId xmlns:a16="http://schemas.microsoft.com/office/drawing/2014/main" id="{5D4A6A12-DD03-7572-E0D5-860660DCFC8C}"/>
              </a:ext>
            </a:extLst>
          </p:cNvPr>
          <p:cNvCxnSpPr/>
          <p:nvPr/>
        </p:nvCxnSpPr>
        <p:spPr>
          <a:xfrm flipV="1">
            <a:off x="4777891" y="2943036"/>
            <a:ext cx="4045161" cy="223452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5491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367154118"/>
              </p:ext>
            </p:extLst>
          </p:nvPr>
        </p:nvGraphicFramePr>
        <p:xfrm>
          <a:off x="266483" y="209148"/>
          <a:ext cx="11160490" cy="6606850"/>
        </p:xfrm>
        <a:graphic>
          <a:graphicData uri="http://schemas.openxmlformats.org/drawingml/2006/table">
            <a:tbl>
              <a:tblPr rtl="1" firstRow="1" bandRow="1">
                <a:tableStyleId>{073A0DAA-6AF3-43AB-8588-CEC1D06C72B9}</a:tableStyleId>
              </a:tblPr>
              <a:tblGrid>
                <a:gridCol w="2669077">
                  <a:extLst>
                    <a:ext uri="{9D8B030D-6E8A-4147-A177-3AD203B41FA5}">
                      <a16:colId xmlns:a16="http://schemas.microsoft.com/office/drawing/2014/main" val="3535722932"/>
                    </a:ext>
                  </a:extLst>
                </a:gridCol>
                <a:gridCol w="1822850">
                  <a:extLst>
                    <a:ext uri="{9D8B030D-6E8A-4147-A177-3AD203B41FA5}">
                      <a16:colId xmlns:a16="http://schemas.microsoft.com/office/drawing/2014/main" val="1647304356"/>
                    </a:ext>
                  </a:extLst>
                </a:gridCol>
                <a:gridCol w="1789043">
                  <a:extLst>
                    <a:ext uri="{9D8B030D-6E8A-4147-A177-3AD203B41FA5}">
                      <a16:colId xmlns:a16="http://schemas.microsoft.com/office/drawing/2014/main" val="1987026305"/>
                    </a:ext>
                  </a:extLst>
                </a:gridCol>
                <a:gridCol w="4879520">
                  <a:extLst>
                    <a:ext uri="{9D8B030D-6E8A-4147-A177-3AD203B41FA5}">
                      <a16:colId xmlns:a16="http://schemas.microsoft.com/office/drawing/2014/main" val="339553832"/>
                    </a:ext>
                  </a:extLst>
                </a:gridCol>
              </a:tblGrid>
              <a:tr h="570054">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5966770">
                <a:tc>
                  <a:txBody>
                    <a:bodyPr/>
                    <a:lstStyle/>
                    <a:p>
                      <a:pPr rtl="1"/>
                      <a:r>
                        <a:rPr lang="en-US" dirty="0"/>
                        <a:t>Google calendar API </a:t>
                      </a:r>
                    </a:p>
                    <a:p>
                      <a:pPr rtl="1"/>
                      <a:r>
                        <a:rPr lang="he-IL" dirty="0"/>
                        <a:t>יצירת אירוע בלוח שנה של גוגל.</a:t>
                      </a:r>
                    </a:p>
                    <a:p>
                      <a:pPr rtl="1"/>
                      <a:r>
                        <a:rPr lang="he-IL" dirty="0"/>
                        <a:t>בעת הוספה, מחיקה ועריכה של קורס מסוים, נשלחת הודעה לכל התלמידות שרשומות בקורס הזה ונוצר להם אירוע בלוח השנה שלהם בגוגל</a:t>
                      </a: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t>Spring-Boot</a:t>
                      </a:r>
                      <a:endParaRPr lang="he-IL" sz="1800" dirty="0"/>
                    </a:p>
                    <a:p>
                      <a:pPr rtl="1"/>
                      <a:endParaRPr lang="he-IL" dirty="0"/>
                    </a:p>
                  </a:txBody>
                  <a:tcPr/>
                </a:tc>
                <a:tc>
                  <a:txBody>
                    <a:bodyPr/>
                    <a:lstStyle/>
                    <a:p>
                      <a:pPr rtl="1"/>
                      <a:r>
                        <a:rPr lang="en-US" dirty="0"/>
                        <a:t>Java</a:t>
                      </a:r>
                      <a:endParaRPr lang="he-IL" dirty="0"/>
                    </a:p>
                  </a:txBody>
                  <a:tcPr/>
                </a:tc>
                <a:tc>
                  <a:txBody>
                    <a:bodyPr/>
                    <a:lstStyle/>
                    <a:p>
                      <a:pPr marL="457200" marR="0" lvl="1" indent="0" algn="r" defTabSz="914400" rtl="1" eaLnBrk="1" fontAlgn="auto" latinLnBrk="0" hangingPunct="1">
                        <a:lnSpc>
                          <a:spcPct val="100000"/>
                        </a:lnSpc>
                        <a:spcBef>
                          <a:spcPts val="0"/>
                        </a:spcBef>
                        <a:spcAft>
                          <a:spcPts val="0"/>
                        </a:spcAft>
                        <a:buClrTx/>
                        <a:buSzTx/>
                        <a:buFontTx/>
                        <a:buNone/>
                        <a:tabLst/>
                        <a:defRPr/>
                      </a:pPr>
                      <a:r>
                        <a:rPr lang="he-IL" sz="1800" b="1" kern="1200" dirty="0">
                          <a:solidFill>
                            <a:schemeClr val="dk1"/>
                          </a:solidFill>
                          <a:effectLst/>
                          <a:latin typeface="+mn-lt"/>
                          <a:ea typeface="+mn-ea"/>
                          <a:cs typeface="+mn-cs"/>
                        </a:rPr>
                        <a:t>התחברות ל</a:t>
                      </a:r>
                      <a:r>
                        <a:rPr lang="en-US" sz="1800" b="1" kern="1200" dirty="0">
                          <a:solidFill>
                            <a:schemeClr val="dk1"/>
                          </a:solidFill>
                          <a:effectLst/>
                          <a:latin typeface="+mn-lt"/>
                          <a:ea typeface="+mn-ea"/>
                          <a:cs typeface="+mn-cs"/>
                        </a:rPr>
                        <a:t>Google </a:t>
                      </a:r>
                      <a:r>
                        <a:rPr lang="en-US" sz="1800" b="1" kern="1200" dirty="0" err="1">
                          <a:solidFill>
                            <a:schemeClr val="dk1"/>
                          </a:solidFill>
                          <a:effectLst/>
                          <a:latin typeface="+mn-lt"/>
                          <a:ea typeface="+mn-ea"/>
                          <a:cs typeface="+mn-cs"/>
                        </a:rPr>
                        <a:t>ApI</a:t>
                      </a:r>
                      <a:r>
                        <a:rPr lang="en-US" sz="1800" b="1" kern="1200" dirty="0">
                          <a:solidFill>
                            <a:schemeClr val="dk1"/>
                          </a:solidFill>
                          <a:effectLst/>
                          <a:latin typeface="+mn-lt"/>
                          <a:ea typeface="+mn-ea"/>
                          <a:cs typeface="+mn-cs"/>
                        </a:rPr>
                        <a:t> Calendar </a:t>
                      </a:r>
                    </a:p>
                    <a:p>
                      <a:pPr marL="457200" marR="0" lvl="1" indent="0" algn="r" defTabSz="914400" rtl="1" eaLnBrk="1" fontAlgn="auto" latinLnBrk="0" hangingPunct="1">
                        <a:lnSpc>
                          <a:spcPct val="100000"/>
                        </a:lnSpc>
                        <a:spcBef>
                          <a:spcPts val="0"/>
                        </a:spcBef>
                        <a:spcAft>
                          <a:spcPts val="0"/>
                        </a:spcAft>
                        <a:buClrTx/>
                        <a:buSzTx/>
                        <a:buFontTx/>
                        <a:buNone/>
                        <a:tabLst/>
                        <a:defRPr/>
                      </a:pPr>
                      <a:r>
                        <a:rPr lang="he-IL" sz="1800" b="1" kern="1200" dirty="0">
                          <a:solidFill>
                            <a:schemeClr val="dk1"/>
                          </a:solidFill>
                          <a:effectLst/>
                          <a:latin typeface="+mn-lt"/>
                          <a:ea typeface="+mn-ea"/>
                          <a:cs typeface="+mn-cs"/>
                        </a:rPr>
                        <a:t>זהו </a:t>
                      </a:r>
                      <a:r>
                        <a:rPr lang="en-US" sz="1800" b="1" kern="1200" dirty="0">
                          <a:solidFill>
                            <a:schemeClr val="dk1"/>
                          </a:solidFill>
                          <a:effectLst/>
                          <a:latin typeface="+mn-lt"/>
                          <a:ea typeface="+mn-ea"/>
                          <a:cs typeface="+mn-cs"/>
                        </a:rPr>
                        <a:t>micro-service </a:t>
                      </a:r>
                      <a:r>
                        <a:rPr lang="he-IL" sz="1800" b="1" kern="1200" dirty="0">
                          <a:solidFill>
                            <a:schemeClr val="dk1"/>
                          </a:solidFill>
                          <a:effectLst/>
                          <a:latin typeface="+mn-lt"/>
                          <a:ea typeface="+mn-ea"/>
                          <a:cs typeface="+mn-cs"/>
                        </a:rPr>
                        <a:t> שמטפל באירועי לוח שנה</a:t>
                      </a:r>
                    </a:p>
                    <a:p>
                      <a:pPr marL="457200" marR="0" lvl="1" indent="0" algn="r" defTabSz="914400" rtl="1" eaLnBrk="1" fontAlgn="auto" latinLnBrk="0" hangingPunct="1">
                        <a:lnSpc>
                          <a:spcPct val="100000"/>
                        </a:lnSpc>
                        <a:spcBef>
                          <a:spcPts val="0"/>
                        </a:spcBef>
                        <a:spcAft>
                          <a:spcPts val="0"/>
                        </a:spcAft>
                        <a:buClrTx/>
                        <a:buSzTx/>
                        <a:buFontTx/>
                        <a:buNone/>
                        <a:tabLst/>
                        <a:defRPr/>
                      </a:pPr>
                      <a:r>
                        <a:rPr lang="he-IL" sz="1600" b="1" dirty="0"/>
                        <a:t>הגדרתי פרויקט ב-</a:t>
                      </a:r>
                      <a:r>
                        <a:rPr lang="en-US" sz="1600" b="1" dirty="0"/>
                        <a:t>Google Cloud Console</a:t>
                      </a:r>
                      <a:r>
                        <a:rPr lang="en-US" sz="1600" dirty="0"/>
                        <a:t> </a:t>
                      </a:r>
                      <a:br>
                        <a:rPr lang="en-US" sz="1600" dirty="0"/>
                      </a:br>
                      <a:r>
                        <a:rPr lang="he-IL" sz="1600" dirty="0"/>
                        <a:t>והפעלתי את </a:t>
                      </a:r>
                      <a:r>
                        <a:rPr lang="en-US" sz="1600" dirty="0"/>
                        <a:t>Google Calendar API.</a:t>
                      </a:r>
                      <a:r>
                        <a:rPr lang="he-IL" sz="1600" dirty="0"/>
                        <a:t>    </a:t>
                      </a:r>
                      <a:br>
                        <a:rPr lang="en-US" sz="1600" dirty="0"/>
                      </a:br>
                      <a:r>
                        <a:rPr lang="he-IL" sz="1600" dirty="0"/>
                        <a:t>יצרתי תעודה להתחברות ללוח שנה של גוגל. </a:t>
                      </a:r>
                      <a:br>
                        <a:rPr lang="en-US" sz="1600" dirty="0"/>
                      </a:br>
                      <a:r>
                        <a:rPr lang="he-IL" sz="1600" dirty="0"/>
                        <a:t>            </a:t>
                      </a:r>
                      <a:r>
                        <a:rPr lang="he-IL" sz="1600" b="1" dirty="0"/>
                        <a:t>הוספתי תלות ב-</a:t>
                      </a:r>
                      <a:r>
                        <a:rPr lang="en-US" sz="1600" b="1" dirty="0"/>
                        <a:t>Maven</a:t>
                      </a:r>
                      <a:r>
                        <a:rPr lang="en-US" sz="1600" dirty="0"/>
                        <a:t> </a:t>
                      </a:r>
                      <a:r>
                        <a:rPr lang="he-IL" sz="1600" dirty="0"/>
                        <a:t>ב-</a:t>
                      </a:r>
                      <a:r>
                        <a:rPr lang="en-US" sz="1600" dirty="0"/>
                        <a:t>pom.xml </a:t>
                      </a:r>
                      <a:r>
                        <a:rPr lang="he-IL" sz="1600" dirty="0"/>
                        <a:t> לפרויקט, כולל ספריות </a:t>
                      </a:r>
                      <a:r>
                        <a:rPr lang="en-US" sz="1600" dirty="0"/>
                        <a:t>google-</a:t>
                      </a:r>
                      <a:r>
                        <a:rPr lang="en-US" sz="1600" dirty="0" err="1"/>
                        <a:t>api</a:t>
                      </a:r>
                      <a:r>
                        <a:rPr lang="en-US" sz="1600" dirty="0"/>
                        <a:t>-client, google-</a:t>
                      </a:r>
                      <a:r>
                        <a:rPr lang="en-US" sz="1600" dirty="0" err="1"/>
                        <a:t>oauth</a:t>
                      </a:r>
                      <a:r>
                        <a:rPr lang="en-US" sz="1600" dirty="0"/>
                        <a:t>-client-jetty, </a:t>
                      </a:r>
                      <a:r>
                        <a:rPr lang="he-IL" sz="1600" dirty="0"/>
                        <a:t>ו-</a:t>
                      </a:r>
                      <a:r>
                        <a:rPr lang="en-US" sz="1600" dirty="0"/>
                        <a:t>                           google-</a:t>
                      </a:r>
                      <a:r>
                        <a:rPr lang="en-US" sz="1600" dirty="0" err="1"/>
                        <a:t>api</a:t>
                      </a:r>
                      <a:r>
                        <a:rPr lang="en-US" sz="1600" dirty="0"/>
                        <a:t>-services-calendar.</a:t>
                      </a:r>
                      <a:br>
                        <a:rPr lang="en-US" sz="1600" dirty="0"/>
                      </a:br>
                      <a:r>
                        <a:rPr lang="he-IL" sz="1600" b="1" dirty="0"/>
                        <a:t>כתבתי קוד </a:t>
                      </a:r>
                      <a:r>
                        <a:rPr lang="en-US" sz="1600" b="1" dirty="0"/>
                        <a:t> OAuth2</a:t>
                      </a:r>
                      <a:r>
                        <a:rPr lang="en-US" sz="1600" dirty="0"/>
                        <a:t> </a:t>
                      </a:r>
                      <a:r>
                        <a:rPr lang="he-IL" sz="1600" dirty="0"/>
                        <a:t>לאימות והתחברות באמצעות </a:t>
                      </a:r>
                      <a:r>
                        <a:rPr lang="en-US" sz="1600" dirty="0"/>
                        <a:t>Client ID </a:t>
                      </a:r>
                      <a:r>
                        <a:rPr lang="he-IL" sz="1600" dirty="0"/>
                        <a:t>ו-</a:t>
                      </a:r>
                      <a:r>
                        <a:rPr lang="en-US" sz="1600" dirty="0"/>
                        <a:t>Client Secret </a:t>
                      </a:r>
                      <a:r>
                        <a:rPr lang="he-IL" sz="1600" dirty="0"/>
                        <a:t>שנוצרו ב-</a:t>
                      </a:r>
                      <a:r>
                        <a:rPr lang="en-US" sz="1600" dirty="0"/>
                        <a:t>Google Cloud </a:t>
                      </a:r>
                      <a:br>
                        <a:rPr lang="en-US" sz="1600" dirty="0"/>
                      </a:br>
                      <a:r>
                        <a:rPr lang="he-IL" sz="1600" dirty="0"/>
                        <a:t>בהוספה ובעדכון ומחיקה של שיעור האירוע בלוח השנה של גוגל התעדכן בהתאם.</a:t>
                      </a:r>
                    </a:p>
                    <a:p>
                      <a:r>
                        <a:rPr lang="he-IL" sz="1600" dirty="0"/>
                        <a:t> </a:t>
                      </a:r>
                      <a:r>
                        <a:rPr lang="en-US" sz="1600" dirty="0"/>
                        <a:t>    </a:t>
                      </a:r>
                      <a:r>
                        <a:rPr lang="he-IL" sz="1600" dirty="0"/>
                        <a:t>     הקוד להתחברות וליצירת אירוע בלוח שנה של גוגל</a:t>
                      </a:r>
                      <a:br>
                        <a:rPr lang="en-US" sz="1600" dirty="0"/>
                      </a:br>
                      <a:r>
                        <a:rPr lang="he-IL" sz="1600" dirty="0"/>
                        <a:t>          מתבצע ב-</a:t>
                      </a:r>
                      <a:r>
                        <a:rPr lang="en-US" sz="1600" dirty="0"/>
                        <a:t>course-service </a:t>
                      </a:r>
                      <a:r>
                        <a:rPr lang="he-IL" sz="1600" dirty="0"/>
                        <a:t>שהוא </a:t>
                      </a:r>
                      <a:r>
                        <a:rPr lang="he-IL" sz="1600" dirty="0" err="1"/>
                        <a:t>סרביס</a:t>
                      </a:r>
                      <a:r>
                        <a:rPr lang="he-IL" sz="1600" dirty="0"/>
                        <a:t> שמנהל</a:t>
                      </a:r>
                      <a:br>
                        <a:rPr lang="en-US" sz="1600" dirty="0"/>
                      </a:br>
                      <a:r>
                        <a:rPr lang="he-IL" sz="1600" dirty="0"/>
                        <a:t>           את הקורסים והשיעורים בכל קורס.</a:t>
                      </a:r>
                      <a:endParaRPr lang="en-US" sz="1800" b="0" kern="1200" dirty="0">
                        <a:solidFill>
                          <a:schemeClr val="dk1"/>
                        </a:solidFill>
                        <a:effectLst/>
                        <a:latin typeface="+mn-lt"/>
                        <a:ea typeface="+mn-ea"/>
                        <a:cs typeface="+mn-cs"/>
                      </a:endParaRPr>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269958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2160976747"/>
              </p:ext>
            </p:extLst>
          </p:nvPr>
        </p:nvGraphicFramePr>
        <p:xfrm>
          <a:off x="266482" y="209147"/>
          <a:ext cx="11257003" cy="7600981"/>
        </p:xfrm>
        <a:graphic>
          <a:graphicData uri="http://schemas.openxmlformats.org/drawingml/2006/table">
            <a:tbl>
              <a:tblPr rtl="1" firstRow="1" bandRow="1">
                <a:tableStyleId>{073A0DAA-6AF3-43AB-8588-CEC1D06C72B9}</a:tableStyleId>
              </a:tblPr>
              <a:tblGrid>
                <a:gridCol w="2692158">
                  <a:extLst>
                    <a:ext uri="{9D8B030D-6E8A-4147-A177-3AD203B41FA5}">
                      <a16:colId xmlns:a16="http://schemas.microsoft.com/office/drawing/2014/main" val="3535722932"/>
                    </a:ext>
                  </a:extLst>
                </a:gridCol>
                <a:gridCol w="1838614">
                  <a:extLst>
                    <a:ext uri="{9D8B030D-6E8A-4147-A177-3AD203B41FA5}">
                      <a16:colId xmlns:a16="http://schemas.microsoft.com/office/drawing/2014/main" val="1647304356"/>
                    </a:ext>
                  </a:extLst>
                </a:gridCol>
                <a:gridCol w="1804514">
                  <a:extLst>
                    <a:ext uri="{9D8B030D-6E8A-4147-A177-3AD203B41FA5}">
                      <a16:colId xmlns:a16="http://schemas.microsoft.com/office/drawing/2014/main" val="1987026305"/>
                    </a:ext>
                  </a:extLst>
                </a:gridCol>
                <a:gridCol w="4921717">
                  <a:extLst>
                    <a:ext uri="{9D8B030D-6E8A-4147-A177-3AD203B41FA5}">
                      <a16:colId xmlns:a16="http://schemas.microsoft.com/office/drawing/2014/main" val="339553832"/>
                    </a:ext>
                  </a:extLst>
                </a:gridCol>
              </a:tblGrid>
              <a:tr h="66285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6938125">
                <a:tc>
                  <a:txBody>
                    <a:bodyPr/>
                    <a:lstStyle/>
                    <a:p>
                      <a:pPr rtl="1"/>
                      <a:r>
                        <a:rPr lang="en-US" dirty="0"/>
                        <a:t>Google calendar API </a:t>
                      </a:r>
                    </a:p>
                    <a:p>
                      <a:pPr rtl="1"/>
                      <a:r>
                        <a:rPr lang="he-IL" dirty="0"/>
                        <a:t>יצירת אירוע בלוח שנה של גוגל.</a:t>
                      </a:r>
                    </a:p>
                    <a:p>
                      <a:pPr rtl="1"/>
                      <a:r>
                        <a:rPr lang="he-IL" dirty="0"/>
                        <a:t>בעת הוספה, מחיקה ועריכה של קורס מסוים, נשלחת הודעה לכל התלמידות שרשומות בקורס הזה ונוצר להם אירוע בלוח השנה שלהם בגוגל</a:t>
                      </a: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t>Spring-Boot</a:t>
                      </a:r>
                      <a:endParaRPr lang="he-IL" sz="1800" dirty="0"/>
                    </a:p>
                    <a:p>
                      <a:pPr rtl="1"/>
                      <a:endParaRPr lang="he-IL" dirty="0"/>
                    </a:p>
                  </a:txBody>
                  <a:tcPr/>
                </a:tc>
                <a:tc>
                  <a:txBody>
                    <a:bodyPr/>
                    <a:lstStyle/>
                    <a:p>
                      <a:pPr rtl="1"/>
                      <a:r>
                        <a:rPr lang="en-US" dirty="0"/>
                        <a:t>Java</a:t>
                      </a:r>
                      <a:endParaRPr lang="he-IL" dirty="0"/>
                    </a:p>
                  </a:txBody>
                  <a:tcPr/>
                </a:tc>
                <a:tc>
                  <a:txBody>
                    <a:bodyPr/>
                    <a:lstStyle/>
                    <a:p>
                      <a:pPr marL="457200" marR="0" lvl="1" indent="0" algn="r" defTabSz="914400" rtl="1" eaLnBrk="1" fontAlgn="auto" latinLnBrk="0" hangingPunct="1">
                        <a:lnSpc>
                          <a:spcPct val="100000"/>
                        </a:lnSpc>
                        <a:spcBef>
                          <a:spcPts val="0"/>
                        </a:spcBef>
                        <a:spcAft>
                          <a:spcPts val="0"/>
                        </a:spcAft>
                        <a:buClrTx/>
                        <a:buSzTx/>
                        <a:buFontTx/>
                        <a:buNone/>
                        <a:tabLst/>
                        <a:defRPr/>
                      </a:pPr>
                      <a:r>
                        <a:rPr lang="he-IL" sz="1800" b="1" kern="1200" dirty="0">
                          <a:solidFill>
                            <a:schemeClr val="dk1"/>
                          </a:solidFill>
                          <a:effectLst/>
                          <a:latin typeface="+mn-lt"/>
                          <a:ea typeface="+mn-ea"/>
                          <a:cs typeface="+mn-cs"/>
                        </a:rPr>
                        <a:t>התחברות ל</a:t>
                      </a:r>
                      <a:r>
                        <a:rPr lang="en-US" sz="1800" b="1" kern="1200" dirty="0">
                          <a:solidFill>
                            <a:schemeClr val="dk1"/>
                          </a:solidFill>
                          <a:effectLst/>
                          <a:latin typeface="+mn-lt"/>
                          <a:ea typeface="+mn-ea"/>
                          <a:cs typeface="+mn-cs"/>
                        </a:rPr>
                        <a:t>Google </a:t>
                      </a:r>
                      <a:r>
                        <a:rPr lang="en-US" sz="1800" b="1" kern="1200" dirty="0" err="1">
                          <a:solidFill>
                            <a:schemeClr val="dk1"/>
                          </a:solidFill>
                          <a:effectLst/>
                          <a:latin typeface="+mn-lt"/>
                          <a:ea typeface="+mn-ea"/>
                          <a:cs typeface="+mn-cs"/>
                        </a:rPr>
                        <a:t>ApI</a:t>
                      </a:r>
                      <a:r>
                        <a:rPr lang="en-US" sz="1800" b="1" kern="1200" dirty="0">
                          <a:solidFill>
                            <a:schemeClr val="dk1"/>
                          </a:solidFill>
                          <a:effectLst/>
                          <a:latin typeface="+mn-lt"/>
                          <a:ea typeface="+mn-ea"/>
                          <a:cs typeface="+mn-cs"/>
                        </a:rPr>
                        <a:t> Calendar </a:t>
                      </a:r>
                      <a:br>
                        <a:rPr lang="en-US" sz="1800" b="1" kern="1200" dirty="0">
                          <a:solidFill>
                            <a:schemeClr val="dk1"/>
                          </a:solidFill>
                          <a:effectLst/>
                          <a:latin typeface="+mn-lt"/>
                          <a:ea typeface="+mn-ea"/>
                          <a:cs typeface="+mn-cs"/>
                        </a:rPr>
                      </a:br>
                      <a:r>
                        <a:rPr lang="he-IL" sz="1400" b="1" dirty="0"/>
                        <a:t>ביצעתי קריאה לשירות הסטודנטים</a:t>
                      </a:r>
                      <a:r>
                        <a:rPr lang="he-IL" sz="1400" dirty="0"/>
                        <a:t>:</a:t>
                      </a:r>
                    </a:p>
                    <a:p>
                      <a:pPr lvl="1"/>
                      <a:r>
                        <a:rPr lang="he-IL" sz="1400" dirty="0"/>
                        <a:t>שלחתי בקשת </a:t>
                      </a:r>
                      <a:r>
                        <a:rPr lang="en-US" sz="1400" dirty="0"/>
                        <a:t>GET </a:t>
                      </a:r>
                      <a:r>
                        <a:rPr lang="he-IL" sz="1400" dirty="0"/>
                        <a:t>ל-</a:t>
                      </a:r>
                      <a:r>
                        <a:rPr lang="en-US" sz="1400" dirty="0"/>
                        <a:t>REST API </a:t>
                      </a:r>
                      <a:r>
                        <a:rPr lang="he-IL" sz="1400" dirty="0"/>
                        <a:t>של שירות הסטודנטים כדי לקבל את רשימת הסטודנטים השייכים לקורס שנמחק.</a:t>
                      </a:r>
                    </a:p>
                    <a:p>
                      <a:pPr lvl="1"/>
                      <a:r>
                        <a:rPr lang="he-IL" sz="1400" dirty="0"/>
                        <a:t>קיבלתי </a:t>
                      </a:r>
                      <a:r>
                        <a:rPr lang="en-US" sz="1400" dirty="0"/>
                        <a:t>Map </a:t>
                      </a:r>
                      <a:r>
                        <a:rPr lang="he-IL" sz="1400" dirty="0"/>
                        <a:t>  של מפתחות וערכים המייצגים את פרטי הסטודנטים.</a:t>
                      </a:r>
                    </a:p>
                    <a:p>
                      <a:r>
                        <a:rPr lang="he-IL" sz="1400" b="1" dirty="0"/>
                        <a:t>קיבלתי את פרטי הקורס</a:t>
                      </a:r>
                      <a:r>
                        <a:rPr lang="he-IL" sz="1400" dirty="0"/>
                        <a:t>:</a:t>
                      </a:r>
                    </a:p>
                    <a:p>
                      <a:pPr lvl="1"/>
                      <a:r>
                        <a:rPr lang="he-IL" sz="1400" dirty="0"/>
                        <a:t>ביצעתי קריאה ל-</a:t>
                      </a:r>
                      <a:r>
                        <a:rPr lang="en-US" sz="1400" dirty="0"/>
                        <a:t>API </a:t>
                      </a:r>
                      <a:r>
                        <a:rPr lang="he-IL" sz="1400" dirty="0"/>
                        <a:t>נוסף שמחזיר את פרטי הקורס, כולל תאריך התחלה וסיום.</a:t>
                      </a:r>
                    </a:p>
                    <a:p>
                      <a:r>
                        <a:rPr lang="he-IL" sz="1400" b="1" dirty="0"/>
                        <a:t>יצרתי אובייקט של אירוע ב-</a:t>
                      </a:r>
                      <a:r>
                        <a:rPr lang="en-US" sz="1400" b="1" dirty="0"/>
                        <a:t>Google Calendar</a:t>
                      </a:r>
                      <a:r>
                        <a:rPr lang="en-US" sz="1400" dirty="0"/>
                        <a:t>:</a:t>
                      </a:r>
                    </a:p>
                    <a:p>
                      <a:pPr lvl="1"/>
                      <a:r>
                        <a:rPr lang="he-IL" sz="1400" dirty="0"/>
                        <a:t>יצרתי אירוע ב-</a:t>
                      </a:r>
                      <a:r>
                        <a:rPr lang="en-US" sz="1400" dirty="0"/>
                        <a:t>Google Calendar </a:t>
                      </a:r>
                      <a:r>
                        <a:rPr lang="he-IL" sz="1400" dirty="0"/>
                        <a:t>עם פרטים כמו תקציר, תיאור, מיקום, ותאריכי התחלה וסיום, בהתאם לפרטי הקורס שנמחק.</a:t>
                      </a:r>
                    </a:p>
                    <a:p>
                      <a:r>
                        <a:rPr lang="he-IL" sz="1400" b="1" dirty="0"/>
                        <a:t>עיבדתי את רשימת הסטודנטים</a:t>
                      </a:r>
                      <a:r>
                        <a:rPr lang="he-IL" sz="1400" dirty="0"/>
                        <a:t>:</a:t>
                      </a:r>
                    </a:p>
                    <a:p>
                      <a:pPr lvl="1"/>
                      <a:r>
                        <a:rPr lang="he-IL" sz="1400" dirty="0"/>
                        <a:t>קיבלתי את כתובות הדוא"ל של כל סטודנט מתוך הרשימה.</a:t>
                      </a:r>
                    </a:p>
                    <a:p>
                      <a:r>
                        <a:rPr lang="he-IL" sz="1400" b="1" dirty="0"/>
                        <a:t>יצרתי אירועים אישיים לכל סטודנט</a:t>
                      </a:r>
                      <a:r>
                        <a:rPr lang="he-IL" sz="1400" dirty="0"/>
                        <a:t>:</a:t>
                      </a:r>
                    </a:p>
                    <a:p>
                      <a:pPr lvl="1"/>
                      <a:r>
                        <a:rPr lang="he-IL" sz="1400" dirty="0"/>
                        <a:t>עבור כל סטודנט, יצרתי אירוע אישי ב-</a:t>
                      </a:r>
                      <a:r>
                        <a:rPr lang="en-US" sz="1400" dirty="0"/>
                        <a:t>Google Calendar </a:t>
                      </a:r>
                      <a:r>
                        <a:rPr lang="he-IL" sz="1400" dirty="0"/>
                        <a:t>עם פרטי הקורס המדויקים.</a:t>
                      </a:r>
                    </a:p>
                    <a:p>
                      <a:r>
                        <a:rPr lang="he-IL" sz="1400" b="1" dirty="0"/>
                        <a:t>שלחתי את האירועים לסטודנטים</a:t>
                      </a:r>
                      <a:r>
                        <a:rPr lang="he-IL" sz="1400" dirty="0"/>
                        <a:t>:</a:t>
                      </a:r>
                    </a:p>
                    <a:p>
                      <a:pPr lvl="1"/>
                      <a:r>
                        <a:rPr lang="he-IL" sz="1400" dirty="0"/>
                        <a:t>שלחתי את האירועים לכל סטודנט באמצעות ה-</a:t>
                      </a:r>
                      <a:r>
                        <a:rPr lang="en-US" sz="1400" dirty="0"/>
                        <a:t>API </a:t>
                      </a:r>
                      <a:r>
                        <a:rPr lang="he-IL" sz="1400" dirty="0"/>
                        <a:t>של </a:t>
                      </a:r>
                      <a:r>
                        <a:rPr lang="en-US" sz="1400" dirty="0"/>
                        <a:t>Google Calendar, </a:t>
                      </a:r>
                      <a:r>
                        <a:rPr lang="he-IL" sz="1400" dirty="0"/>
                        <a:t>הוספתי את האירועים ללוח השנה של כל סטודנט באופן פרטני.</a:t>
                      </a:r>
                    </a:p>
                    <a:p>
                      <a:r>
                        <a:rPr lang="he-IL" sz="1400" dirty="0"/>
                        <a:t>ביצעתי כל שלב בתהליך בצורה מדויקת, תוך הקפדה על הבנה עמוקה של העבודה עם </a:t>
                      </a:r>
                      <a:r>
                        <a:rPr lang="en-US" sz="1400" dirty="0"/>
                        <a:t>REST API </a:t>
                      </a:r>
                      <a:r>
                        <a:rPr lang="he-IL" sz="1400" dirty="0"/>
                        <a:t>ו-</a:t>
                      </a:r>
                      <a:r>
                        <a:rPr lang="en-US" sz="1400" dirty="0"/>
                        <a:t>API </a:t>
                      </a:r>
                      <a:r>
                        <a:rPr lang="he-IL" sz="1400" dirty="0"/>
                        <a:t>של </a:t>
                      </a:r>
                      <a:r>
                        <a:rPr lang="en-US" sz="1400" dirty="0"/>
                        <a:t>Google Calendar.</a:t>
                      </a: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11550355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175721" y="242556"/>
            <a:ext cx="6190735" cy="954107"/>
          </a:xfrm>
          <a:prstGeom prst="rect">
            <a:avLst/>
          </a:prstGeom>
          <a:noFill/>
        </p:spPr>
        <p:txBody>
          <a:bodyPr wrap="square" rtlCol="1">
            <a:spAutoFit/>
          </a:bodyPr>
          <a:lstStyle/>
          <a:p>
            <a:r>
              <a:rPr lang="he-IL" sz="2800" dirty="0"/>
              <a:t>צילומי מסך של המשימה:</a:t>
            </a:r>
          </a:p>
          <a:p>
            <a:endParaRPr lang="he-IL" sz="2800"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8531399" y="1294630"/>
            <a:ext cx="3305433" cy="338554"/>
          </a:xfrm>
          <a:prstGeom prst="rect">
            <a:avLst/>
          </a:prstGeom>
          <a:noFill/>
        </p:spPr>
        <p:txBody>
          <a:bodyPr wrap="square" rtlCol="1">
            <a:spAutoFit/>
          </a:bodyPr>
          <a:lstStyle/>
          <a:p>
            <a:pPr lvl="0" eaLnBrk="0" fontAlgn="base" hangingPunct="0">
              <a:spcBef>
                <a:spcPct val="0"/>
              </a:spcBef>
              <a:spcAft>
                <a:spcPct val="0"/>
              </a:spcAft>
            </a:pPr>
            <a:r>
              <a:rPr kumimoji="0" lang="he-IL" altLang="he-IL" sz="1600" b="1" i="0" u="none" strike="noStrike" cap="none" normalizeH="0" baseline="0" dirty="0">
                <a:ln>
                  <a:noFill/>
                </a:ln>
                <a:solidFill>
                  <a:schemeClr val="tx1"/>
                </a:solidFill>
                <a:effectLst/>
                <a:latin typeface="Arial" panose="020B0604020202020204" pitchFamily="34" charset="0"/>
              </a:rPr>
              <a:t>יצירת חשבון ב-</a:t>
            </a:r>
            <a:r>
              <a:rPr kumimoji="0" lang="en-US" altLang="he-IL" sz="1600" b="1" i="0" u="none" strike="noStrike" cap="none" normalizeH="0" baseline="0" dirty="0">
                <a:ln>
                  <a:noFill/>
                </a:ln>
                <a:solidFill>
                  <a:schemeClr val="tx1"/>
                </a:solidFill>
                <a:effectLst/>
                <a:latin typeface="Arial" panose="020B0604020202020204" pitchFamily="34" charset="0"/>
              </a:rPr>
              <a:t>google cloud</a:t>
            </a:r>
            <a:endParaRPr kumimoji="0" lang="he-IL" altLang="he-IL" sz="1600" b="1" i="0" u="none" strike="noStrike" cap="none" normalizeH="0" baseline="0" dirty="0">
              <a:ln>
                <a:noFill/>
              </a:ln>
              <a:solidFill>
                <a:schemeClr val="tx1"/>
              </a:solidFill>
              <a:effectLst/>
              <a:latin typeface="Arial" panose="020B0604020202020204" pitchFamily="34" charset="0"/>
            </a:endParaRPr>
          </a:p>
        </p:txBody>
      </p:sp>
      <p:pic>
        <p:nvPicPr>
          <p:cNvPr id="3" name="תמונה 2">
            <a:extLst>
              <a:ext uri="{FF2B5EF4-FFF2-40B4-BE49-F238E27FC236}">
                <a16:creationId xmlns:a16="http://schemas.microsoft.com/office/drawing/2014/main" id="{E2AF1EEB-5572-A1FA-A6BA-B52EFF69A286}"/>
              </a:ext>
            </a:extLst>
          </p:cNvPr>
          <p:cNvPicPr>
            <a:picLocks noChangeAspect="1"/>
          </p:cNvPicPr>
          <p:nvPr/>
        </p:nvPicPr>
        <p:blipFill>
          <a:blip r:embed="rId2"/>
          <a:stretch>
            <a:fillRect/>
          </a:stretch>
        </p:blipFill>
        <p:spPr>
          <a:xfrm>
            <a:off x="1267548" y="3632376"/>
            <a:ext cx="7490108" cy="3128112"/>
          </a:xfrm>
          <a:prstGeom prst="rect">
            <a:avLst/>
          </a:prstGeom>
        </p:spPr>
      </p:pic>
      <p:pic>
        <p:nvPicPr>
          <p:cNvPr id="7" name="תמונה 6">
            <a:extLst>
              <a:ext uri="{FF2B5EF4-FFF2-40B4-BE49-F238E27FC236}">
                <a16:creationId xmlns:a16="http://schemas.microsoft.com/office/drawing/2014/main" id="{223A5F3F-1911-2928-A3B5-10D9F40C48C3}"/>
              </a:ext>
            </a:extLst>
          </p:cNvPr>
          <p:cNvPicPr>
            <a:picLocks noChangeAspect="1"/>
          </p:cNvPicPr>
          <p:nvPr/>
        </p:nvPicPr>
        <p:blipFill>
          <a:blip r:embed="rId3"/>
          <a:stretch>
            <a:fillRect/>
          </a:stretch>
        </p:blipFill>
        <p:spPr>
          <a:xfrm>
            <a:off x="271167" y="891051"/>
            <a:ext cx="8629871" cy="2206836"/>
          </a:xfrm>
          <a:prstGeom prst="rect">
            <a:avLst/>
          </a:prstGeom>
        </p:spPr>
      </p:pic>
    </p:spTree>
    <p:extLst>
      <p:ext uri="{BB962C8B-B14F-4D97-AF65-F5344CB8AC3E}">
        <p14:creationId xmlns:p14="http://schemas.microsoft.com/office/powerpoint/2010/main" val="2765404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E11DCD76-55DF-A36F-8922-61DBD0170398}"/>
              </a:ext>
            </a:extLst>
          </p:cNvPr>
          <p:cNvSpPr txBox="1"/>
          <p:nvPr/>
        </p:nvSpPr>
        <p:spPr>
          <a:xfrm>
            <a:off x="5264008" y="320160"/>
            <a:ext cx="6190735" cy="954107"/>
          </a:xfrm>
          <a:prstGeom prst="rect">
            <a:avLst/>
          </a:prstGeom>
          <a:noFill/>
        </p:spPr>
        <p:txBody>
          <a:bodyPr wrap="square" rtlCol="1">
            <a:spAutoFit/>
          </a:bodyPr>
          <a:lstStyle/>
          <a:p>
            <a:r>
              <a:rPr lang="he-IL" sz="2800" dirty="0"/>
              <a:t>צילומי מסך של המשימה:</a:t>
            </a:r>
          </a:p>
          <a:p>
            <a:endParaRPr lang="he-IL" sz="2800" dirty="0"/>
          </a:p>
        </p:txBody>
      </p:sp>
      <p:sp>
        <p:nvSpPr>
          <p:cNvPr id="9" name="תיבת טקסט 8">
            <a:extLst>
              <a:ext uri="{FF2B5EF4-FFF2-40B4-BE49-F238E27FC236}">
                <a16:creationId xmlns:a16="http://schemas.microsoft.com/office/drawing/2014/main" id="{5F2DD81C-23EE-AE62-180F-A7132CBCDD36}"/>
              </a:ext>
            </a:extLst>
          </p:cNvPr>
          <p:cNvSpPr txBox="1"/>
          <p:nvPr/>
        </p:nvSpPr>
        <p:spPr>
          <a:xfrm>
            <a:off x="6594579" y="1100172"/>
            <a:ext cx="4479653" cy="1207023"/>
          </a:xfrm>
          <a:prstGeom prst="rect">
            <a:avLst/>
          </a:prstGeom>
          <a:noFill/>
          <a:ln>
            <a:solidFill>
              <a:srgbClr val="14828F"/>
            </a:solidFill>
          </a:ln>
        </p:spPr>
        <p:txBody>
          <a:bodyPr wrap="square" rtlCol="1">
            <a:spAutoFit/>
          </a:bodyPr>
          <a:lstStyle/>
          <a:p>
            <a:pPr marL="0" marR="0" lvl="0" indent="0" defTabSz="914400" eaLnBrk="0" fontAlgn="base" latinLnBrk="0" hangingPunct="0">
              <a:lnSpc>
                <a:spcPct val="100000"/>
              </a:lnSpc>
              <a:spcBef>
                <a:spcPct val="0"/>
              </a:spcBef>
              <a:spcAft>
                <a:spcPct val="0"/>
              </a:spcAft>
              <a:buClrTx/>
              <a:buSzTx/>
              <a:tabLst/>
            </a:pPr>
            <a:r>
              <a:rPr kumimoji="0" lang="he-IL" altLang="he-IL" sz="1400" b="1" i="0" u="none" strike="noStrike" cap="none" normalizeH="0" baseline="0" dirty="0">
                <a:ln>
                  <a:noFill/>
                </a:ln>
                <a:solidFill>
                  <a:schemeClr val="tx1"/>
                </a:solidFill>
                <a:effectLst/>
                <a:latin typeface="Arial" panose="020B0604020202020204" pitchFamily="34" charset="0"/>
              </a:rPr>
              <a:t>יצירת חשבון ב-</a:t>
            </a:r>
            <a:r>
              <a:rPr kumimoji="0" lang="en-US" altLang="he-IL" sz="1400" b="1" i="0" u="none" strike="noStrike" cap="none" normalizeH="0" baseline="0" dirty="0">
                <a:ln>
                  <a:noFill/>
                </a:ln>
                <a:solidFill>
                  <a:schemeClr val="tx1"/>
                </a:solidFill>
                <a:effectLst/>
                <a:latin typeface="Arial" panose="020B0604020202020204" pitchFamily="34" charset="0"/>
              </a:rPr>
              <a:t>google cloud</a:t>
            </a:r>
            <a:r>
              <a:rPr kumimoji="0" lang="he-IL" altLang="he-IL" sz="1400" b="1" i="0" u="none" strike="noStrike" cap="none" normalizeH="0" baseline="0" dirty="0">
                <a:ln>
                  <a:noFill/>
                </a:ln>
                <a:solidFill>
                  <a:schemeClr val="tx1"/>
                </a:solidFill>
                <a:effectLst/>
                <a:latin typeface="Arial" panose="020B0604020202020204" pitchFamily="34" charset="0"/>
              </a:rPr>
              <a:t> </a:t>
            </a:r>
            <a:br>
              <a:rPr kumimoji="0" lang="en-US" altLang="he-IL" sz="1400" b="1" i="0" u="none" strike="noStrike" cap="none" normalizeH="0" baseline="0" dirty="0">
                <a:ln>
                  <a:noFill/>
                </a:ln>
                <a:solidFill>
                  <a:schemeClr val="tx1"/>
                </a:solidFill>
                <a:effectLst/>
                <a:latin typeface="Arial" panose="020B0604020202020204" pitchFamily="34" charset="0"/>
              </a:rPr>
            </a:br>
            <a:r>
              <a:rPr lang="he-IL" sz="1400" dirty="0"/>
              <a:t>השתמשתי ב-</a:t>
            </a:r>
            <a:r>
              <a:rPr lang="en-US" sz="1400" dirty="0"/>
              <a:t>Client ID </a:t>
            </a:r>
            <a:r>
              <a:rPr lang="he-IL" sz="1400" dirty="0"/>
              <a:t>וב-</a:t>
            </a:r>
            <a:r>
              <a:rPr lang="en-US" sz="1400" dirty="0"/>
              <a:t>Client Secret  </a:t>
            </a:r>
            <a:r>
              <a:rPr lang="he-IL" sz="1400" dirty="0"/>
              <a:t> כדי לתחבר ל-</a:t>
            </a:r>
            <a:r>
              <a:rPr lang="en-US" sz="1400" dirty="0"/>
              <a:t> API </a:t>
            </a:r>
            <a:r>
              <a:rPr lang="he-IL" sz="1400" dirty="0"/>
              <a:t>של גוגל </a:t>
            </a:r>
            <a:r>
              <a:rPr lang="he-IL" sz="1400" dirty="0" err="1"/>
              <a:t>קלנדר</a:t>
            </a:r>
            <a:r>
              <a:rPr lang="he-IL" sz="1400" dirty="0"/>
              <a:t>.</a:t>
            </a:r>
          </a:p>
          <a:p>
            <a:pPr marL="0" marR="0" lvl="0" indent="0" defTabSz="914400" eaLnBrk="0" fontAlgn="base" latinLnBrk="0" hangingPunct="0">
              <a:lnSpc>
                <a:spcPct val="100000"/>
              </a:lnSpc>
              <a:spcBef>
                <a:spcPct val="0"/>
              </a:spcBef>
              <a:spcAft>
                <a:spcPct val="0"/>
              </a:spcAft>
              <a:buClrTx/>
              <a:buSzTx/>
              <a:tabLst/>
            </a:pPr>
            <a:r>
              <a:rPr lang="he-IL" altLang="he-IL" sz="1400" b="1" dirty="0">
                <a:latin typeface="Arial" panose="020B0604020202020204" pitchFamily="34" charset="0"/>
              </a:rPr>
              <a:t>שמרתי את ה</a:t>
            </a:r>
            <a:r>
              <a:rPr lang="en-US" altLang="he-IL" sz="1400" b="1" dirty="0" err="1">
                <a:latin typeface="Arial" panose="020B0604020202020204" pitchFamily="34" charset="0"/>
              </a:rPr>
              <a:t>key,client</a:t>
            </a:r>
            <a:r>
              <a:rPr lang="en-US" altLang="he-IL" sz="1400" b="1" dirty="0">
                <a:latin typeface="Arial" panose="020B0604020202020204" pitchFamily="34" charset="0"/>
              </a:rPr>
              <a:t> </a:t>
            </a:r>
            <a:r>
              <a:rPr lang="en-US" altLang="he-IL" sz="1400" b="1" dirty="0" err="1">
                <a:latin typeface="Arial" panose="020B0604020202020204" pitchFamily="34" charset="0"/>
              </a:rPr>
              <a:t>iD</a:t>
            </a:r>
            <a:r>
              <a:rPr lang="en-US" altLang="he-IL" sz="1400" b="1" dirty="0">
                <a:latin typeface="Arial" panose="020B0604020202020204" pitchFamily="34" charset="0"/>
              </a:rPr>
              <a:t>, Client secret </a:t>
            </a:r>
            <a:r>
              <a:rPr lang="he-IL" altLang="he-IL" sz="1400" b="1" dirty="0">
                <a:latin typeface="Arial" panose="020B0604020202020204" pitchFamily="34" charset="0"/>
              </a:rPr>
              <a:t> בקובץ ה </a:t>
            </a:r>
            <a:r>
              <a:rPr lang="en-US" altLang="he-IL" sz="1400" b="1" dirty="0" err="1">
                <a:latin typeface="Arial" panose="020B0604020202020204" pitchFamily="34" charset="0"/>
              </a:rPr>
              <a:t>yml</a:t>
            </a:r>
            <a:endParaRPr lang="en-US" altLang="he-IL" sz="1400" b="1" dirty="0">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tabLst/>
            </a:pPr>
            <a:endParaRPr kumimoji="0" lang="he-IL" altLang="he-IL" sz="1400" b="1" i="0" u="none" strike="noStrike" cap="none" normalizeH="0" baseline="0" dirty="0">
              <a:ln>
                <a:noFill/>
              </a:ln>
              <a:solidFill>
                <a:schemeClr val="tx1"/>
              </a:solidFill>
              <a:effectLst/>
              <a:latin typeface="Arial" panose="020B0604020202020204" pitchFamily="34" charset="0"/>
            </a:endParaRPr>
          </a:p>
        </p:txBody>
      </p:sp>
      <p:pic>
        <p:nvPicPr>
          <p:cNvPr id="11" name="תמונה 10">
            <a:extLst>
              <a:ext uri="{FF2B5EF4-FFF2-40B4-BE49-F238E27FC236}">
                <a16:creationId xmlns:a16="http://schemas.microsoft.com/office/drawing/2014/main" id="{A009E8EE-C48F-5E2C-3F0E-030C5FF73FD1}"/>
              </a:ext>
            </a:extLst>
          </p:cNvPr>
          <p:cNvPicPr>
            <a:picLocks noChangeAspect="1"/>
          </p:cNvPicPr>
          <p:nvPr/>
        </p:nvPicPr>
        <p:blipFill>
          <a:blip r:embed="rId2"/>
          <a:stretch>
            <a:fillRect/>
          </a:stretch>
        </p:blipFill>
        <p:spPr>
          <a:xfrm>
            <a:off x="4807342" y="3265179"/>
            <a:ext cx="6796079" cy="3347504"/>
          </a:xfrm>
          <a:prstGeom prst="rect">
            <a:avLst/>
          </a:prstGeom>
        </p:spPr>
      </p:pic>
      <p:pic>
        <p:nvPicPr>
          <p:cNvPr id="10242" name="Picture 2">
            <a:extLst>
              <a:ext uri="{FF2B5EF4-FFF2-40B4-BE49-F238E27FC236}">
                <a16:creationId xmlns:a16="http://schemas.microsoft.com/office/drawing/2014/main" id="{655DDBAF-53A9-9A72-8C23-DB19CAC155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14" y="320160"/>
            <a:ext cx="5626316" cy="309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1651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7188031" y="1100172"/>
            <a:ext cx="3886201" cy="738664"/>
          </a:xfrm>
          <a:prstGeom prst="rect">
            <a:avLst/>
          </a:prstGeom>
          <a:noFill/>
          <a:ln>
            <a:solidFill>
              <a:srgbClr val="14828F"/>
            </a:solidFill>
          </a:ln>
        </p:spPr>
        <p:txBody>
          <a:bodyPr wrap="square" rtlCol="1">
            <a:spAutoFit/>
          </a:bodyPr>
          <a:lstStyle/>
          <a:p>
            <a:pPr marL="0" marR="0" lvl="0" indent="0" defTabSz="914400" eaLnBrk="0" fontAlgn="base" latinLnBrk="0" hangingPunct="0">
              <a:lnSpc>
                <a:spcPct val="100000"/>
              </a:lnSpc>
              <a:spcBef>
                <a:spcPct val="0"/>
              </a:spcBef>
              <a:spcAft>
                <a:spcPct val="0"/>
              </a:spcAft>
              <a:buClrTx/>
              <a:buSzTx/>
              <a:tabLst/>
            </a:pPr>
            <a:r>
              <a:rPr kumimoji="0" lang="he-IL" altLang="he-IL" sz="1400" b="1" i="0" u="none" strike="noStrike" cap="none" normalizeH="0" baseline="0" dirty="0">
                <a:ln>
                  <a:noFill/>
                </a:ln>
                <a:solidFill>
                  <a:schemeClr val="tx1"/>
                </a:solidFill>
                <a:effectLst/>
                <a:latin typeface="Arial" panose="020B0604020202020204" pitchFamily="34" charset="0"/>
              </a:rPr>
              <a:t>המייל שמתקבל לאחר הוספת שיעור ונוצר אירוע בלוח השנה של גוגל האישי שלי.</a:t>
            </a:r>
          </a:p>
          <a:p>
            <a:pPr marL="0" marR="0" lvl="0" indent="0" defTabSz="914400" eaLnBrk="0" fontAlgn="base" latinLnBrk="0" hangingPunct="0">
              <a:lnSpc>
                <a:spcPct val="100000"/>
              </a:lnSpc>
              <a:spcBef>
                <a:spcPct val="0"/>
              </a:spcBef>
              <a:spcAft>
                <a:spcPct val="0"/>
              </a:spcAft>
              <a:buClrTx/>
              <a:buSzTx/>
              <a:tabLst/>
            </a:pPr>
            <a:endParaRPr kumimoji="0" lang="he-IL" altLang="he-IL" sz="1400" b="1" i="0" u="none" strike="noStrike" cap="none" normalizeH="0" baseline="0" dirty="0">
              <a:ln>
                <a:noFill/>
              </a:ln>
              <a:solidFill>
                <a:schemeClr val="tx1"/>
              </a:solidFill>
              <a:effectLst/>
              <a:latin typeface="Arial" panose="020B0604020202020204" pitchFamily="34" charset="0"/>
            </a:endParaRPr>
          </a:p>
        </p:txBody>
      </p:sp>
      <p:pic>
        <p:nvPicPr>
          <p:cNvPr id="4" name="תמונה 3" descr="תמונה שמכילה טקסט, צילום מסך, גופן, עיצוב&#10;&#10;התיאור נוצר באופן אוטומטי">
            <a:extLst>
              <a:ext uri="{FF2B5EF4-FFF2-40B4-BE49-F238E27FC236}">
                <a16:creationId xmlns:a16="http://schemas.microsoft.com/office/drawing/2014/main" id="{8A21F474-AB33-23A4-78B3-5E708CC214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39" y="2099848"/>
            <a:ext cx="4288867" cy="4663440"/>
          </a:xfrm>
          <a:prstGeom prst="rect">
            <a:avLst/>
          </a:prstGeom>
        </p:spPr>
      </p:pic>
      <p:pic>
        <p:nvPicPr>
          <p:cNvPr id="3" name="תמונה 2" descr="תמונה שמכילה טקסט, צילום מסך, תוכנה, דף אינטרנט&#10;&#10;התיאור נוצר באופן אוטומטי">
            <a:extLst>
              <a:ext uri="{FF2B5EF4-FFF2-40B4-BE49-F238E27FC236}">
                <a16:creationId xmlns:a16="http://schemas.microsoft.com/office/drawing/2014/main" id="{40D192D8-4881-3AE2-293B-E23878AF81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335" y="2789949"/>
            <a:ext cx="6059167" cy="3758927"/>
          </a:xfrm>
          <a:prstGeom prst="rect">
            <a:avLst/>
          </a:prstGeom>
        </p:spPr>
      </p:pic>
      <p:pic>
        <p:nvPicPr>
          <p:cNvPr id="7" name="תמונה 6" descr="תמונה שמכילה טקסט, צילום מסך, מספר, גופן&#10;&#10;התיאור נוצר באופן אוטומטי">
            <a:extLst>
              <a:ext uri="{FF2B5EF4-FFF2-40B4-BE49-F238E27FC236}">
                <a16:creationId xmlns:a16="http://schemas.microsoft.com/office/drawing/2014/main" id="{E4C66FFE-76DD-25FE-232D-8BB321A304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970" y="131711"/>
            <a:ext cx="2585788" cy="2325649"/>
          </a:xfrm>
          <a:prstGeom prst="rect">
            <a:avLst/>
          </a:prstGeom>
        </p:spPr>
      </p:pic>
      <p:cxnSp>
        <p:nvCxnSpPr>
          <p:cNvPr id="10" name="מחבר חץ ישר 9">
            <a:extLst>
              <a:ext uri="{FF2B5EF4-FFF2-40B4-BE49-F238E27FC236}">
                <a16:creationId xmlns:a16="http://schemas.microsoft.com/office/drawing/2014/main" id="{5DBA9E35-0ABD-8C94-3BD8-54C1A8424F86}"/>
              </a:ext>
            </a:extLst>
          </p:cNvPr>
          <p:cNvCxnSpPr/>
          <p:nvPr/>
        </p:nvCxnSpPr>
        <p:spPr>
          <a:xfrm>
            <a:off x="2289028" y="1556297"/>
            <a:ext cx="3524376" cy="19559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364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8">
            <a:extLst>
              <a:ext uri="{FF2B5EF4-FFF2-40B4-BE49-F238E27FC236}">
                <a16:creationId xmlns:a16="http://schemas.microsoft.com/office/drawing/2014/main" id="{5F2DD81C-23EE-AE62-180F-A7132CBCDD36}"/>
              </a:ext>
            </a:extLst>
          </p:cNvPr>
          <p:cNvSpPr txBox="1"/>
          <p:nvPr/>
        </p:nvSpPr>
        <p:spPr>
          <a:xfrm>
            <a:off x="7242532" y="620320"/>
            <a:ext cx="4514526" cy="1414371"/>
          </a:xfrm>
          <a:prstGeom prst="rect">
            <a:avLst/>
          </a:prstGeom>
          <a:noFill/>
          <a:ln>
            <a:solidFill>
              <a:srgbClr val="14828F"/>
            </a:solidFill>
          </a:ln>
        </p:spPr>
        <p:txBody>
          <a:bodyPr wrap="square" rtlCol="1">
            <a:spAutoFit/>
          </a:bodyPr>
          <a:lstStyle/>
          <a:p>
            <a:pPr eaLnBrk="0" fontAlgn="base" hangingPunct="0">
              <a:spcBef>
                <a:spcPct val="0"/>
              </a:spcBef>
              <a:spcAft>
                <a:spcPct val="0"/>
              </a:spcAft>
            </a:pPr>
            <a:r>
              <a:rPr lang="he-IL" sz="1400" b="1" dirty="0"/>
              <a:t>בקובץ זה ביצעתי את </a:t>
            </a:r>
            <a:r>
              <a:rPr lang="he-IL" sz="1400" b="1" dirty="0" err="1"/>
              <a:t>הלוגיקות</a:t>
            </a:r>
            <a:r>
              <a:rPr lang="he-IL" sz="1400" b="1" dirty="0"/>
              <a:t> העיקריות של ה</a:t>
            </a:r>
            <a:r>
              <a:rPr lang="en-US" sz="1400" b="1" dirty="0"/>
              <a:t>API</a:t>
            </a:r>
            <a:r>
              <a:rPr lang="he-IL" sz="1400" b="1" dirty="0"/>
              <a:t> ופניתי לקבל מידע מה</a:t>
            </a:r>
            <a:r>
              <a:rPr lang="en-US" sz="1400" b="1" dirty="0" err="1"/>
              <a:t>dbConnector</a:t>
            </a:r>
            <a:br>
              <a:rPr lang="en-US" sz="1400" b="1" dirty="0"/>
            </a:br>
            <a:r>
              <a:rPr lang="he-IL" sz="1400" b="1" dirty="0"/>
              <a:t>פניה ל</a:t>
            </a:r>
            <a:r>
              <a:rPr lang="en-US" sz="1400" b="1" dirty="0"/>
              <a:t>DB</a:t>
            </a:r>
            <a:r>
              <a:rPr lang="he-IL" sz="1400" b="1" dirty="0"/>
              <a:t> עם קריאה ל</a:t>
            </a:r>
            <a:r>
              <a:rPr lang="en-US" sz="1400" b="1" dirty="0"/>
              <a:t>-micro-service student-service </a:t>
            </a:r>
            <a:r>
              <a:rPr lang="he-IL" sz="1400" b="1" dirty="0"/>
              <a:t> על מנת לקבל ממנו את כל התלמידות שבקורס הזה</a:t>
            </a:r>
          </a:p>
          <a:p>
            <a:pPr eaLnBrk="0" fontAlgn="base" hangingPunct="0">
              <a:spcBef>
                <a:spcPct val="0"/>
              </a:spcBef>
              <a:spcAft>
                <a:spcPct val="0"/>
              </a:spcAft>
            </a:pPr>
            <a:r>
              <a:rPr lang="he-IL" sz="1400" b="1" dirty="0"/>
              <a:t>ולאחר מכן מחיקה של הקורס. כנ"ל בעדכון ובהוספה.</a:t>
            </a:r>
            <a:br>
              <a:rPr lang="en-US" sz="1400" b="1" dirty="0"/>
            </a:br>
            <a:r>
              <a:rPr kumimoji="0" lang="he-IL" altLang="he-IL" sz="1400" b="1" i="0" u="none" strike="noStrike" cap="none" normalizeH="0" baseline="0" dirty="0">
                <a:ln>
                  <a:noFill/>
                </a:ln>
                <a:solidFill>
                  <a:schemeClr val="tx1"/>
                </a:solidFill>
                <a:effectLst/>
                <a:latin typeface="Arial" panose="020B0604020202020204" pitchFamily="34" charset="0"/>
              </a:rPr>
              <a:t> </a:t>
            </a:r>
          </a:p>
        </p:txBody>
      </p:sp>
      <p:pic>
        <p:nvPicPr>
          <p:cNvPr id="10" name="תמונה 9">
            <a:extLst>
              <a:ext uri="{FF2B5EF4-FFF2-40B4-BE49-F238E27FC236}">
                <a16:creationId xmlns:a16="http://schemas.microsoft.com/office/drawing/2014/main" id="{CAA95002-1696-E3E2-64EB-3251D59F1B98}"/>
              </a:ext>
            </a:extLst>
          </p:cNvPr>
          <p:cNvPicPr>
            <a:picLocks noChangeAspect="1"/>
          </p:cNvPicPr>
          <p:nvPr/>
        </p:nvPicPr>
        <p:blipFill>
          <a:blip r:embed="rId2"/>
          <a:stretch>
            <a:fillRect/>
          </a:stretch>
        </p:blipFill>
        <p:spPr>
          <a:xfrm>
            <a:off x="136759" y="1763231"/>
            <a:ext cx="7665096" cy="4908309"/>
          </a:xfrm>
          <a:prstGeom prst="rect">
            <a:avLst/>
          </a:prstGeom>
        </p:spPr>
      </p:pic>
      <p:pic>
        <p:nvPicPr>
          <p:cNvPr id="18" name="תמונה 17">
            <a:extLst>
              <a:ext uri="{FF2B5EF4-FFF2-40B4-BE49-F238E27FC236}">
                <a16:creationId xmlns:a16="http://schemas.microsoft.com/office/drawing/2014/main" id="{48AA6793-9AFA-94D9-E428-D4EF20E01693}"/>
              </a:ext>
            </a:extLst>
          </p:cNvPr>
          <p:cNvPicPr>
            <a:picLocks noChangeAspect="1"/>
          </p:cNvPicPr>
          <p:nvPr/>
        </p:nvPicPr>
        <p:blipFill>
          <a:blip r:embed="rId3"/>
          <a:stretch>
            <a:fillRect/>
          </a:stretch>
        </p:blipFill>
        <p:spPr>
          <a:xfrm>
            <a:off x="4821095" y="3910797"/>
            <a:ext cx="7135473" cy="1876103"/>
          </a:xfrm>
          <a:prstGeom prst="rect">
            <a:avLst/>
          </a:prstGeom>
        </p:spPr>
      </p:pic>
    </p:spTree>
    <p:extLst>
      <p:ext uri="{BB962C8B-B14F-4D97-AF65-F5344CB8AC3E}">
        <p14:creationId xmlns:p14="http://schemas.microsoft.com/office/powerpoint/2010/main" val="179411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9371063-A152-E966-A0EC-E34959606910}"/>
              </a:ext>
            </a:extLst>
          </p:cNvPr>
          <p:cNvSpPr>
            <a:spLocks noGrp="1"/>
          </p:cNvSpPr>
          <p:nvPr>
            <p:ph type="title"/>
          </p:nvPr>
        </p:nvSpPr>
        <p:spPr/>
        <p:txBody>
          <a:bodyPr/>
          <a:lstStyle/>
          <a:p>
            <a:pPr algn="ctr"/>
            <a:r>
              <a:rPr lang="iw-IL" sz="4400" b="0" i="0" u="none" strike="noStrike" cap="none" dirty="0">
                <a:solidFill>
                  <a:srgbClr val="E4439A"/>
                </a:solidFill>
                <a:latin typeface="Arial"/>
                <a:ea typeface="Arial"/>
                <a:cs typeface="Arial"/>
                <a:sym typeface="Arial"/>
              </a:rPr>
              <a:t>חברת Diversite</a:t>
            </a:r>
            <a:r>
              <a:rPr lang="en-US" sz="4400" b="0" i="0" u="none" strike="noStrike" cap="none" dirty="0" err="1">
                <a:solidFill>
                  <a:srgbClr val="E4439A"/>
                </a:solidFill>
                <a:latin typeface="Arial"/>
                <a:ea typeface="Arial"/>
                <a:cs typeface="Arial"/>
                <a:sym typeface="Arial"/>
              </a:rPr>
              <a:t>ch</a:t>
            </a:r>
            <a:endParaRPr lang="he-IL" dirty="0">
              <a:solidFill>
                <a:srgbClr val="E4439A"/>
              </a:solidFill>
            </a:endParaRPr>
          </a:p>
        </p:txBody>
      </p:sp>
      <p:sp>
        <p:nvSpPr>
          <p:cNvPr id="3" name="מציין מיקום תוכן 2">
            <a:extLst>
              <a:ext uri="{FF2B5EF4-FFF2-40B4-BE49-F238E27FC236}">
                <a16:creationId xmlns:a16="http://schemas.microsoft.com/office/drawing/2014/main" id="{A5D41447-FF47-6259-8C54-DE4F45230E0E}"/>
              </a:ext>
            </a:extLst>
          </p:cNvPr>
          <p:cNvSpPr>
            <a:spLocks noGrp="1"/>
          </p:cNvSpPr>
          <p:nvPr>
            <p:ph idx="1"/>
          </p:nvPr>
        </p:nvSpPr>
        <p:spPr>
          <a:xfrm>
            <a:off x="838200" y="1276350"/>
            <a:ext cx="10668000" cy="5333999"/>
          </a:xfrm>
        </p:spPr>
        <p:txBody>
          <a:bodyPr>
            <a:normAutofit/>
          </a:bodyPr>
          <a:lstStyle/>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שם החברה</a:t>
            </a:r>
            <a:r>
              <a:rPr lang="he-IL" sz="1400" b="1" u="sng" dirty="0">
                <a:solidFill>
                  <a:srgbClr val="000000"/>
                </a:solidFill>
                <a:latin typeface="Arial"/>
                <a:ea typeface="Arial"/>
                <a:cs typeface="Arial"/>
                <a:sym typeface="Arial"/>
              </a:rPr>
              <a:t> :</a:t>
            </a:r>
            <a:r>
              <a:rPr lang="iw-IL" sz="1400" dirty="0">
                <a:solidFill>
                  <a:srgbClr val="000000"/>
                </a:solidFill>
                <a:latin typeface="Arial"/>
                <a:ea typeface="Arial"/>
                <a:cs typeface="Arial"/>
                <a:sym typeface="Arial"/>
              </a:rPr>
              <a:t> דייברסיטק טכנולוגיה</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תחום עיסוק:</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דייברסיטק טכנולוגיה הינו בית תוכנה המספק פתרונות טכנולוגיים מגוונים ללקוחות קצה, ביניהם עסקים קטנים ובינוניים.</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מוצרים ושירותים:</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פיתוח תוכנות לניהול לידים ולקוחות,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בניית אתרי תדמית משוכללים,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פתרונות מותאמים אישית לפי דרישות הלקוח, </a:t>
            </a:r>
            <a:br>
              <a:rPr lang="en-US"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שירותי תמיכה טכנית והטמעה</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לקוחות החברה:</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עסקים קטנים ובינוניים ממגוון תחומים, חברות טכנולוגיה, מוסדות חינוך</a:t>
            </a:r>
          </a:p>
          <a:p>
            <a:pPr marL="0" lvl="0" indent="0" algn="r" rtl="1">
              <a:lnSpc>
                <a:spcPct val="115000"/>
              </a:lnSpc>
              <a:spcBef>
                <a:spcPts val="1200"/>
              </a:spcBef>
              <a:spcAft>
                <a:spcPts val="0"/>
              </a:spcAft>
              <a:buNone/>
            </a:pPr>
            <a:r>
              <a:rPr lang="iw-IL" sz="1400" b="1" u="sng" dirty="0">
                <a:solidFill>
                  <a:srgbClr val="000000"/>
                </a:solidFill>
                <a:latin typeface="Arial"/>
                <a:ea typeface="Arial"/>
                <a:cs typeface="Arial"/>
                <a:sym typeface="Arial"/>
              </a:rPr>
              <a:t>מבנה ארגוני:</a:t>
            </a:r>
            <a:br>
              <a:rPr lang="en-US"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מנכ"ל</a:t>
            </a:r>
            <a:r>
              <a:rPr lang="en-US" sz="1400" dirty="0">
                <a:solidFill>
                  <a:srgbClr val="000000"/>
                </a:solidFill>
                <a:latin typeface="Arial"/>
                <a:ea typeface="Arial"/>
                <a:cs typeface="Arial"/>
                <a:sym typeface="Arial"/>
              </a:rPr>
              <a:t>: </a:t>
            </a:r>
            <a:r>
              <a:rPr lang="iw-IL" sz="1400" dirty="0">
                <a:solidFill>
                  <a:srgbClr val="000000"/>
                </a:solidFill>
                <a:latin typeface="Arial"/>
                <a:ea typeface="Arial"/>
                <a:cs typeface="Arial"/>
                <a:sym typeface="Arial"/>
              </a:rPr>
              <a:t>אביגיל מיכלסון</a:t>
            </a:r>
            <a:br>
              <a:rPr lang="iw-IL" sz="1400" dirty="0">
                <a:solidFill>
                  <a:srgbClr val="000000"/>
                </a:solidFill>
                <a:latin typeface="Arial"/>
                <a:ea typeface="Arial"/>
                <a:cs typeface="Arial"/>
                <a:sym typeface="Arial"/>
              </a:rPr>
            </a:br>
            <a:r>
              <a:rPr lang="en-US" sz="1400" dirty="0">
                <a:solidFill>
                  <a:srgbClr val="000000"/>
                </a:solidFill>
                <a:latin typeface="Arial"/>
                <a:ea typeface="Arial"/>
                <a:cs typeface="Arial"/>
                <a:sym typeface="Arial"/>
              </a:rPr>
              <a:t>CTO</a:t>
            </a:r>
            <a:r>
              <a:rPr lang="he-IL" sz="1400" dirty="0">
                <a:solidFill>
                  <a:srgbClr val="000000"/>
                </a:solidFill>
                <a:latin typeface="Arial"/>
                <a:ea typeface="Arial"/>
                <a:cs typeface="Arial"/>
                <a:sym typeface="Arial"/>
              </a:rPr>
              <a:t>: שוקי גור</a:t>
            </a:r>
            <a:br>
              <a:rPr lang="iw-IL" sz="1400" dirty="0">
                <a:solidFill>
                  <a:srgbClr val="000000"/>
                </a:solidFill>
                <a:latin typeface="Arial"/>
                <a:ea typeface="Arial"/>
                <a:cs typeface="Arial"/>
                <a:sym typeface="Arial"/>
              </a:rPr>
            </a:br>
            <a:r>
              <a:rPr lang="en-US" sz="1400" dirty="0">
                <a:solidFill>
                  <a:srgbClr val="000000"/>
                </a:solidFill>
                <a:latin typeface="Arial"/>
                <a:ea typeface="Arial"/>
                <a:cs typeface="Arial"/>
                <a:sym typeface="Arial"/>
              </a:rPr>
              <a:t>PMO</a:t>
            </a:r>
            <a:r>
              <a:rPr lang="he-IL" sz="1400" dirty="0">
                <a:solidFill>
                  <a:srgbClr val="000000"/>
                </a:solidFill>
                <a:latin typeface="Arial"/>
                <a:ea typeface="Arial"/>
                <a:cs typeface="Arial"/>
                <a:sym typeface="Arial"/>
              </a:rPr>
              <a:t>: חנה ברגמן</a:t>
            </a:r>
            <a:br>
              <a:rPr lang="iw-IL" sz="1400"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צוותי פיתוח ותמיכה</a:t>
            </a:r>
          </a:p>
          <a:p>
            <a:pPr marL="0" lvl="0" indent="0" algn="r" rtl="1">
              <a:lnSpc>
                <a:spcPct val="115000"/>
              </a:lnSpc>
              <a:spcBef>
                <a:spcPts val="1200"/>
              </a:spcBef>
              <a:spcAft>
                <a:spcPts val="0"/>
              </a:spcAft>
              <a:buNone/>
            </a:pPr>
            <a:r>
              <a:rPr lang="iw-IL" sz="1400" dirty="0">
                <a:solidFill>
                  <a:srgbClr val="000000"/>
                </a:solidFill>
                <a:latin typeface="Arial"/>
                <a:ea typeface="Arial"/>
                <a:cs typeface="Arial"/>
                <a:sym typeface="Arial"/>
              </a:rPr>
              <a:t> </a:t>
            </a:r>
            <a:r>
              <a:rPr lang="iw-IL" sz="1400" b="1" u="sng" dirty="0">
                <a:solidFill>
                  <a:srgbClr val="000000"/>
                </a:solidFill>
                <a:latin typeface="Arial"/>
                <a:ea typeface="Arial"/>
                <a:cs typeface="Arial"/>
                <a:sym typeface="Arial"/>
              </a:rPr>
              <a:t>תיאור תפקיד הסטודנטית בחברה:</a:t>
            </a:r>
            <a:br>
              <a:rPr lang="iw-IL" sz="1400" b="1" u="sng" dirty="0">
                <a:solidFill>
                  <a:srgbClr val="000000"/>
                </a:solidFill>
                <a:latin typeface="Arial"/>
                <a:ea typeface="Arial"/>
                <a:cs typeface="Arial"/>
                <a:sym typeface="Arial"/>
              </a:rPr>
            </a:br>
            <a:r>
              <a:rPr lang="iw-IL" sz="1400" dirty="0">
                <a:solidFill>
                  <a:srgbClr val="000000"/>
                </a:solidFill>
                <a:latin typeface="Arial"/>
                <a:ea typeface="Arial"/>
                <a:cs typeface="Arial"/>
                <a:sym typeface="Arial"/>
              </a:rPr>
              <a:t>הסטודנטיות בפרקטיקום משתלבות בצוותי הפיתוח של דייברסיטק טכנולוגיה, ועובדות על פרויקטים טכנולוגיים אמיתיים עבור לקוחות החברה. במסגרת הפרקטיקום, הסטודנטיות לוקחות חלק בכל שלבי הפיתוח, החל מהאיפיון והתכנון, דרך הפיתוח והבדיקות, ועד להטמעה ותמיכה טכנית. </a:t>
            </a:r>
          </a:p>
          <a:p>
            <a:pPr marL="0" marR="0" lvl="0" indent="0" algn="r" rtl="1">
              <a:lnSpc>
                <a:spcPct val="100000"/>
              </a:lnSpc>
              <a:spcBef>
                <a:spcPts val="1200"/>
              </a:spcBef>
              <a:spcAft>
                <a:spcPts val="0"/>
              </a:spcAft>
              <a:buClr>
                <a:schemeClr val="lt1"/>
              </a:buClr>
              <a:buSzPts val="1100"/>
              <a:buNone/>
            </a:pPr>
            <a:endParaRPr lang="iw-IL" sz="1200" dirty="0">
              <a:solidFill>
                <a:schemeClr val="lt1"/>
              </a:solidFill>
              <a:latin typeface="Arial"/>
              <a:ea typeface="Arial"/>
              <a:cs typeface="Arial"/>
              <a:sym typeface="Arial"/>
            </a:endParaRPr>
          </a:p>
          <a:p>
            <a:endParaRPr lang="he-IL" sz="1400" dirty="0"/>
          </a:p>
        </p:txBody>
      </p:sp>
    </p:spTree>
    <p:extLst>
      <p:ext uri="{BB962C8B-B14F-4D97-AF65-F5344CB8AC3E}">
        <p14:creationId xmlns:p14="http://schemas.microsoft.com/office/powerpoint/2010/main" val="38258340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תמונה 13">
            <a:extLst>
              <a:ext uri="{FF2B5EF4-FFF2-40B4-BE49-F238E27FC236}">
                <a16:creationId xmlns:a16="http://schemas.microsoft.com/office/drawing/2014/main" id="{DB13B3AA-A2ED-F757-AED1-593AED6F1E1D}"/>
              </a:ext>
            </a:extLst>
          </p:cNvPr>
          <p:cNvPicPr>
            <a:picLocks noChangeAspect="1"/>
          </p:cNvPicPr>
          <p:nvPr/>
        </p:nvPicPr>
        <p:blipFill>
          <a:blip r:embed="rId2"/>
          <a:stretch>
            <a:fillRect/>
          </a:stretch>
        </p:blipFill>
        <p:spPr>
          <a:xfrm>
            <a:off x="244341" y="1183617"/>
            <a:ext cx="6459884" cy="5354223"/>
          </a:xfrm>
          <a:prstGeom prst="rect">
            <a:avLst/>
          </a:prstGeom>
        </p:spPr>
      </p:pic>
      <p:pic>
        <p:nvPicPr>
          <p:cNvPr id="2" name="תמונה 1">
            <a:extLst>
              <a:ext uri="{FF2B5EF4-FFF2-40B4-BE49-F238E27FC236}">
                <a16:creationId xmlns:a16="http://schemas.microsoft.com/office/drawing/2014/main" id="{55E987C2-1BF2-FAAA-F000-C74660A3A12E}"/>
              </a:ext>
            </a:extLst>
          </p:cNvPr>
          <p:cNvPicPr>
            <a:picLocks noChangeAspect="1"/>
          </p:cNvPicPr>
          <p:nvPr/>
        </p:nvPicPr>
        <p:blipFill>
          <a:blip r:embed="rId3"/>
          <a:stretch>
            <a:fillRect/>
          </a:stretch>
        </p:blipFill>
        <p:spPr>
          <a:xfrm>
            <a:off x="5753599" y="4032261"/>
            <a:ext cx="5852493" cy="2364524"/>
          </a:xfrm>
          <a:prstGeom prst="rect">
            <a:avLst/>
          </a:prstGeom>
        </p:spPr>
      </p:pic>
      <p:sp>
        <p:nvSpPr>
          <p:cNvPr id="3" name="תיבת טקסט 2">
            <a:extLst>
              <a:ext uri="{FF2B5EF4-FFF2-40B4-BE49-F238E27FC236}">
                <a16:creationId xmlns:a16="http://schemas.microsoft.com/office/drawing/2014/main" id="{8E599947-8144-6418-2B3F-81C39D4B19DD}"/>
              </a:ext>
            </a:extLst>
          </p:cNvPr>
          <p:cNvSpPr txBox="1"/>
          <p:nvPr/>
        </p:nvSpPr>
        <p:spPr>
          <a:xfrm>
            <a:off x="7072975" y="1128811"/>
            <a:ext cx="4234055" cy="1200329"/>
          </a:xfrm>
          <a:prstGeom prst="rect">
            <a:avLst/>
          </a:prstGeom>
          <a:noFill/>
          <a:ln>
            <a:solidFill>
              <a:srgbClr val="14828F"/>
            </a:solidFill>
          </a:ln>
        </p:spPr>
        <p:txBody>
          <a:bodyPr wrap="square" rtlCol="1">
            <a:spAutoFit/>
          </a:bodyPr>
          <a:lstStyle/>
          <a:p>
            <a:r>
              <a:rPr lang="he-IL" dirty="0"/>
              <a:t>הוספתי בשכבת ה- </a:t>
            </a:r>
            <a:r>
              <a:rPr lang="en-US" dirty="0"/>
              <a:t>Services </a:t>
            </a:r>
            <a:r>
              <a:rPr lang="he-IL" dirty="0"/>
              <a:t> </a:t>
            </a:r>
            <a:r>
              <a:rPr lang="he-IL" dirty="0" err="1"/>
              <a:t>סרביס</a:t>
            </a:r>
            <a:r>
              <a:rPr lang="he-IL" dirty="0"/>
              <a:t> נוסף-</a:t>
            </a:r>
          </a:p>
          <a:p>
            <a:r>
              <a:rPr lang="en-US" dirty="0"/>
              <a:t>Calendar-service</a:t>
            </a:r>
            <a:r>
              <a:rPr lang="he-IL" dirty="0"/>
              <a:t> עבור ניהול הלוח שנה עם</a:t>
            </a:r>
            <a:endParaRPr lang="en-US" dirty="0"/>
          </a:p>
          <a:p>
            <a:r>
              <a:rPr lang="he-IL" dirty="0"/>
              <a:t> פונקציה של יצירת אירוע שמקבלת מייל ו-</a:t>
            </a:r>
            <a:r>
              <a:rPr lang="en-US" dirty="0"/>
              <a:t>event </a:t>
            </a:r>
            <a:r>
              <a:rPr lang="he-IL" dirty="0"/>
              <a:t> שהוא האירוע שאני יוצרת.</a:t>
            </a:r>
          </a:p>
        </p:txBody>
      </p:sp>
    </p:spTree>
    <p:extLst>
      <p:ext uri="{BB962C8B-B14F-4D97-AF65-F5344CB8AC3E}">
        <p14:creationId xmlns:p14="http://schemas.microsoft.com/office/powerpoint/2010/main" val="2336185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94F8E0E8-C17F-DF6A-88DE-2244865D2E82}"/>
              </a:ext>
            </a:extLst>
          </p:cNvPr>
          <p:cNvPicPr>
            <a:picLocks noChangeAspect="1"/>
          </p:cNvPicPr>
          <p:nvPr/>
        </p:nvPicPr>
        <p:blipFill>
          <a:blip r:embed="rId2"/>
          <a:stretch>
            <a:fillRect/>
          </a:stretch>
        </p:blipFill>
        <p:spPr>
          <a:xfrm>
            <a:off x="217486" y="1425361"/>
            <a:ext cx="6577529" cy="5324666"/>
          </a:xfrm>
          <a:prstGeom prst="rect">
            <a:avLst/>
          </a:prstGeom>
        </p:spPr>
      </p:pic>
      <p:pic>
        <p:nvPicPr>
          <p:cNvPr id="7" name="תמונה 6">
            <a:extLst>
              <a:ext uri="{FF2B5EF4-FFF2-40B4-BE49-F238E27FC236}">
                <a16:creationId xmlns:a16="http://schemas.microsoft.com/office/drawing/2014/main" id="{B746315A-56AF-9439-BBAF-94438179152D}"/>
              </a:ext>
            </a:extLst>
          </p:cNvPr>
          <p:cNvPicPr>
            <a:picLocks noChangeAspect="1"/>
          </p:cNvPicPr>
          <p:nvPr/>
        </p:nvPicPr>
        <p:blipFill>
          <a:blip r:embed="rId3"/>
          <a:stretch>
            <a:fillRect/>
          </a:stretch>
        </p:blipFill>
        <p:spPr>
          <a:xfrm>
            <a:off x="5794858" y="1599977"/>
            <a:ext cx="6284759" cy="4975434"/>
          </a:xfrm>
          <a:prstGeom prst="rect">
            <a:avLst/>
          </a:prstGeom>
        </p:spPr>
      </p:pic>
      <p:sp>
        <p:nvSpPr>
          <p:cNvPr id="11" name="תיבת טקסט 10">
            <a:extLst>
              <a:ext uri="{FF2B5EF4-FFF2-40B4-BE49-F238E27FC236}">
                <a16:creationId xmlns:a16="http://schemas.microsoft.com/office/drawing/2014/main" id="{E501B800-A02D-5563-33A6-F4CFE131522A}"/>
              </a:ext>
            </a:extLst>
          </p:cNvPr>
          <p:cNvSpPr txBox="1"/>
          <p:nvPr/>
        </p:nvSpPr>
        <p:spPr>
          <a:xfrm>
            <a:off x="5492225" y="551145"/>
            <a:ext cx="6094948" cy="646331"/>
          </a:xfrm>
          <a:prstGeom prst="rect">
            <a:avLst/>
          </a:prstGeom>
          <a:noFill/>
          <a:ln>
            <a:solidFill>
              <a:srgbClr val="14828F"/>
            </a:solidFill>
          </a:ln>
        </p:spPr>
        <p:txBody>
          <a:bodyPr wrap="square">
            <a:spAutoFit/>
          </a:bodyPr>
          <a:lstStyle/>
          <a:p>
            <a:r>
              <a:rPr lang="he-IL" dirty="0"/>
              <a:t>בקוד הנ"ל שאבתי את ערכי הניתובים של ה</a:t>
            </a:r>
            <a:r>
              <a:rPr lang="en-US" dirty="0"/>
              <a:t>APIs</a:t>
            </a:r>
            <a:r>
              <a:rPr lang="he-IL" dirty="0"/>
              <a:t> החיצוניים מתוך הקובץ </a:t>
            </a:r>
            <a:r>
              <a:rPr lang="en-US" dirty="0"/>
              <a:t>application.yml</a:t>
            </a:r>
            <a:endParaRPr lang="he-IL" dirty="0"/>
          </a:p>
        </p:txBody>
      </p:sp>
    </p:spTree>
    <p:extLst>
      <p:ext uri="{BB962C8B-B14F-4D97-AF65-F5344CB8AC3E}">
        <p14:creationId xmlns:p14="http://schemas.microsoft.com/office/powerpoint/2010/main" val="35006363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4273639800"/>
              </p:ext>
            </p:extLst>
          </p:nvPr>
        </p:nvGraphicFramePr>
        <p:xfrm>
          <a:off x="513767" y="67961"/>
          <a:ext cx="11274578" cy="6382216"/>
        </p:xfrm>
        <a:graphic>
          <a:graphicData uri="http://schemas.openxmlformats.org/drawingml/2006/table">
            <a:tbl>
              <a:tblPr rtl="1" firstRow="1" bandRow="1">
                <a:tableStyleId>{073A0DAA-6AF3-43AB-8588-CEC1D06C72B9}</a:tableStyleId>
              </a:tblPr>
              <a:tblGrid>
                <a:gridCol w="2696361">
                  <a:extLst>
                    <a:ext uri="{9D8B030D-6E8A-4147-A177-3AD203B41FA5}">
                      <a16:colId xmlns:a16="http://schemas.microsoft.com/office/drawing/2014/main" val="3535722932"/>
                    </a:ext>
                  </a:extLst>
                </a:gridCol>
                <a:gridCol w="1841485">
                  <a:extLst>
                    <a:ext uri="{9D8B030D-6E8A-4147-A177-3AD203B41FA5}">
                      <a16:colId xmlns:a16="http://schemas.microsoft.com/office/drawing/2014/main" val="1647304356"/>
                    </a:ext>
                  </a:extLst>
                </a:gridCol>
                <a:gridCol w="1807331">
                  <a:extLst>
                    <a:ext uri="{9D8B030D-6E8A-4147-A177-3AD203B41FA5}">
                      <a16:colId xmlns:a16="http://schemas.microsoft.com/office/drawing/2014/main" val="1987026305"/>
                    </a:ext>
                  </a:extLst>
                </a:gridCol>
                <a:gridCol w="4929401">
                  <a:extLst>
                    <a:ext uri="{9D8B030D-6E8A-4147-A177-3AD203B41FA5}">
                      <a16:colId xmlns:a16="http://schemas.microsoft.com/office/drawing/2014/main" val="339553832"/>
                    </a:ext>
                  </a:extLst>
                </a:gridCol>
              </a:tblGrid>
              <a:tr h="529743">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5742136">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dirty="0"/>
                        <a:t>Attendance-service</a:t>
                      </a:r>
                      <a:br>
                        <a:rPr lang="en-US" dirty="0"/>
                      </a:br>
                      <a:r>
                        <a:rPr lang="en-US" sz="1800" dirty="0"/>
                        <a:t>API </a:t>
                      </a:r>
                      <a:r>
                        <a:rPr lang="he-IL" sz="1800" dirty="0"/>
                        <a:t> שמטפל בישות </a:t>
                      </a:r>
                      <a:r>
                        <a:rPr lang="en-US" sz="1800" dirty="0"/>
                        <a:t>Attendance</a:t>
                      </a:r>
                      <a:endParaRPr lang="he-IL" sz="1800" dirty="0"/>
                    </a:p>
                    <a:p>
                      <a:pPr rtl="1"/>
                      <a:endParaRPr lang="en-US" dirty="0"/>
                    </a:p>
                    <a:p>
                      <a:pPr rtl="1"/>
                      <a:r>
                        <a:rPr lang="he-IL" dirty="0"/>
                        <a:t>יצירת פונקציה שמחזירה את היסטוריית </a:t>
                      </a:r>
                      <a:r>
                        <a:rPr lang="he-IL" dirty="0" err="1"/>
                        <a:t>הנוכחויות</a:t>
                      </a:r>
                      <a:r>
                        <a:rPr lang="he-IL" dirty="0"/>
                        <a:t> עבור תלמיד מסוים.</a:t>
                      </a:r>
                    </a:p>
                    <a:p>
                      <a:pPr rtl="1"/>
                      <a:endParaRPr lang="he-IL" dirty="0"/>
                    </a:p>
                  </a:txBody>
                  <a:tcPr/>
                </a:tc>
                <a:tc>
                  <a:txBody>
                    <a:bodyPr/>
                    <a:lstStyle/>
                    <a:p>
                      <a:pPr rtl="1"/>
                      <a:r>
                        <a:rPr lang="en-US" sz="1800" dirty="0"/>
                        <a:t> Spring Boot MS</a:t>
                      </a:r>
                      <a:endParaRPr lang="he-IL" sz="1800" dirty="0"/>
                    </a:p>
                    <a:p>
                      <a:pPr rtl="1"/>
                      <a:endParaRPr lang="he-IL" dirty="0"/>
                    </a:p>
                  </a:txBody>
                  <a:tcPr/>
                </a:tc>
                <a:tc>
                  <a:txBody>
                    <a:bodyPr/>
                    <a:lstStyle/>
                    <a:p>
                      <a:pPr rtl="1"/>
                      <a:r>
                        <a:rPr lang="en-US" sz="1800" dirty="0"/>
                        <a:t>Java</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2000" dirty="0"/>
                        <a:t>יצרתי </a:t>
                      </a:r>
                      <a:r>
                        <a:rPr lang="en-US" sz="2000" dirty="0"/>
                        <a:t>micro – service</a:t>
                      </a:r>
                      <a:r>
                        <a:rPr lang="he-IL" sz="2000" dirty="0"/>
                        <a:t> שחושף </a:t>
                      </a:r>
                      <a:r>
                        <a:rPr lang="en-US" sz="2000" dirty="0"/>
                        <a:t>APIs</a:t>
                      </a:r>
                      <a:r>
                        <a:rPr lang="he-IL" sz="2000" dirty="0"/>
                        <a:t> שמטפלים בישות </a:t>
                      </a:r>
                      <a:r>
                        <a:rPr lang="en-US" sz="2000" dirty="0"/>
                        <a:t>Attendance</a:t>
                      </a:r>
                      <a:r>
                        <a:rPr lang="he-IL" sz="2000" dirty="0"/>
                        <a:t> :</a:t>
                      </a:r>
                      <a:endParaRPr lang="en-US" sz="2000" dirty="0"/>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*GET </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api</a:t>
                      </a:r>
                      <a:r>
                        <a:rPr lang="en-US" sz="1800" kern="1200" dirty="0">
                          <a:solidFill>
                            <a:schemeClr val="dk1"/>
                          </a:solidFill>
                          <a:effectLst/>
                          <a:latin typeface="+mn-lt"/>
                          <a:ea typeface="+mn-ea"/>
                          <a:cs typeface="+mn-cs"/>
                        </a:rPr>
                        <a:t>/attendance/</a:t>
                      </a:r>
                      <a:r>
                        <a:rPr lang="en-US" sz="1800" kern="1200" dirty="0" err="1">
                          <a:solidFill>
                            <a:schemeClr val="dk1"/>
                          </a:solidFill>
                          <a:effectLst/>
                          <a:latin typeface="+mn-lt"/>
                          <a:ea typeface="+mn-ea"/>
                          <a:cs typeface="+mn-cs"/>
                        </a:rPr>
                        <a:t>getAll</a:t>
                      </a:r>
                      <a:endParaRPr lang="en-US" sz="2000" dirty="0"/>
                    </a:p>
                    <a:p>
                      <a:pPr marL="0" marR="0" lvl="0" indent="0" algn="l"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dirty="0"/>
                        <a:t>*POST </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api</a:t>
                      </a:r>
                      <a:r>
                        <a:rPr lang="en-US" sz="1800" kern="1200" dirty="0">
                          <a:solidFill>
                            <a:schemeClr val="dk1"/>
                          </a:solidFill>
                          <a:effectLst/>
                          <a:latin typeface="+mn-lt"/>
                          <a:ea typeface="+mn-ea"/>
                          <a:cs typeface="+mn-cs"/>
                        </a:rPr>
                        <a:t>/attendance/</a:t>
                      </a:r>
                      <a:r>
                        <a:rPr lang="en-US" sz="1800" kern="1200" dirty="0" err="1">
                          <a:solidFill>
                            <a:schemeClr val="dk1"/>
                          </a:solidFill>
                          <a:effectLst/>
                          <a:latin typeface="+mn-lt"/>
                          <a:ea typeface="+mn-ea"/>
                          <a:cs typeface="+mn-cs"/>
                        </a:rPr>
                        <a:t>addAttendanceList</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@RequestBody </a:t>
                      </a:r>
                      <a:r>
                        <a:rPr lang="en-US" dirty="0" err="1"/>
                        <a:t>AttendancePayload</a:t>
                      </a:r>
                      <a:r>
                        <a:rPr lang="en-US" dirty="0"/>
                        <a:t> - Entity</a:t>
                      </a:r>
                      <a:r>
                        <a:rPr lang="he-IL" sz="1800" kern="1200" dirty="0">
                          <a:solidFill>
                            <a:schemeClr val="dk1"/>
                          </a:solidFill>
                          <a:effectLst/>
                          <a:latin typeface="+mn-lt"/>
                          <a:ea typeface="+mn-ea"/>
                          <a:cs typeface="+mn-cs"/>
                        </a:rPr>
                        <a:t>  </a:t>
                      </a:r>
                      <a:br>
                        <a:rPr lang="en-US" sz="1800" kern="1200" dirty="0">
                          <a:solidFill>
                            <a:schemeClr val="dk1"/>
                          </a:solidFill>
                          <a:effectLst/>
                          <a:latin typeface="+mn-lt"/>
                          <a:ea typeface="+mn-ea"/>
                          <a:cs typeface="+mn-cs"/>
                        </a:rPr>
                      </a:br>
                      <a:r>
                        <a:rPr lang="en-US" sz="1800" kern="1200" dirty="0">
                          <a:solidFill>
                            <a:schemeClr val="dk1"/>
                          </a:solidFill>
                          <a:effectLst/>
                          <a:latin typeface="+mn-lt"/>
                          <a:ea typeface="+mn-ea"/>
                          <a:cs typeface="+mn-cs"/>
                        </a:rPr>
                        <a:t>*GET /</a:t>
                      </a:r>
                      <a:r>
                        <a:rPr lang="en-US" sz="1800" kern="1200" dirty="0" err="1">
                          <a:solidFill>
                            <a:schemeClr val="dk1"/>
                          </a:solidFill>
                          <a:effectLst/>
                          <a:latin typeface="+mn-lt"/>
                          <a:ea typeface="+mn-ea"/>
                          <a:cs typeface="+mn-cs"/>
                        </a:rPr>
                        <a:t>api</a:t>
                      </a:r>
                      <a:r>
                        <a:rPr lang="en-US" sz="1800" kern="1200" dirty="0">
                          <a:solidFill>
                            <a:schemeClr val="dk1"/>
                          </a:solidFill>
                          <a:effectLst/>
                          <a:latin typeface="+mn-lt"/>
                          <a:ea typeface="+mn-ea"/>
                          <a:cs typeface="+mn-cs"/>
                        </a:rPr>
                        <a:t>/attendance/</a:t>
                      </a:r>
                      <a:r>
                        <a:rPr lang="en-US" sz="1800" kern="1200" dirty="0" err="1">
                          <a:solidFill>
                            <a:schemeClr val="dk1"/>
                          </a:solidFill>
                          <a:effectLst/>
                          <a:latin typeface="+mn-lt"/>
                          <a:ea typeface="+mn-ea"/>
                          <a:cs typeface="+mn-cs"/>
                        </a:rPr>
                        <a:t>getByStudentId</a:t>
                      </a:r>
                      <a:r>
                        <a:rPr lang="en-US" sz="1800" kern="1200" dirty="0">
                          <a:solidFill>
                            <a:schemeClr val="dk1"/>
                          </a:solidFill>
                          <a:effectLst/>
                          <a:latin typeface="+mn-lt"/>
                          <a:ea typeface="+mn-ea"/>
                          <a:cs typeface="+mn-cs"/>
                        </a:rPr>
                        <a:t>/{</a:t>
                      </a:r>
                      <a:r>
                        <a:rPr lang="en-US" sz="1800" kern="1200" dirty="0" err="1">
                          <a:solidFill>
                            <a:schemeClr val="dk1"/>
                          </a:solidFill>
                          <a:effectLst/>
                          <a:latin typeface="+mn-lt"/>
                          <a:ea typeface="+mn-ea"/>
                          <a:cs typeface="+mn-cs"/>
                        </a:rPr>
                        <a:t>studentId</a:t>
                      </a:r>
                      <a:r>
                        <a:rPr lang="en-US" sz="1800" kern="1200" dirty="0">
                          <a:solidFill>
                            <a:schemeClr val="dk1"/>
                          </a:solidFill>
                          <a:effectLst/>
                          <a:latin typeface="+mn-lt"/>
                          <a:ea typeface="+mn-ea"/>
                          <a:cs typeface="+mn-cs"/>
                        </a:rPr>
                        <a:t>}</a:t>
                      </a:r>
                      <a:br>
                        <a:rPr lang="en-US" sz="2000" dirty="0"/>
                      </a:br>
                      <a:r>
                        <a:rPr lang="he-IL" sz="2000" dirty="0"/>
                        <a:t>       </a:t>
                      </a:r>
                      <a:endParaRPr lang="en-US" sz="20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את ה </a:t>
                      </a:r>
                      <a:r>
                        <a:rPr lang="en-US" sz="2000" dirty="0"/>
                        <a:t>micro – service</a:t>
                      </a:r>
                      <a:r>
                        <a:rPr lang="he-IL" sz="2000" dirty="0"/>
                        <a:t> יצרתי ע"פ עקרונות טכנולוגיית </a:t>
                      </a:r>
                      <a:r>
                        <a:rPr lang="en-US" sz="2000" dirty="0"/>
                        <a:t>Spring Boot</a:t>
                      </a:r>
                      <a:r>
                        <a:rPr lang="he-IL" sz="2000" dirty="0"/>
                        <a:t>.</a:t>
                      </a:r>
                      <a:br>
                        <a:rPr lang="en-US" sz="2000" dirty="0"/>
                      </a:br>
                      <a:r>
                        <a:rPr lang="he-IL" sz="2000" dirty="0"/>
                        <a:t>כמו כן תחזקתי קובץ </a:t>
                      </a:r>
                      <a:r>
                        <a:rPr lang="en-US" sz="2000" dirty="0" err="1"/>
                        <a:t>yml</a:t>
                      </a:r>
                      <a:r>
                        <a:rPr lang="he-IL" sz="2000" dirty="0"/>
                        <a:t> בתוך הסרוויס שהכיל ערכי  קונפיגורציה שונים, כדי להקל על התחזוקה העתידית של המערכת בענן, </a:t>
                      </a:r>
                      <a:br>
                        <a:rPr lang="en-US" sz="2000" dirty="0"/>
                      </a:br>
                      <a:r>
                        <a:rPr lang="he-IL" sz="2000" dirty="0"/>
                        <a:t>לדוגמא: ערכי </a:t>
                      </a:r>
                      <a:r>
                        <a:rPr lang="en-US" sz="2000" dirty="0" err="1"/>
                        <a:t>url</a:t>
                      </a:r>
                      <a:r>
                        <a:rPr lang="he-IL" sz="2000" dirty="0"/>
                        <a:t> של </a:t>
                      </a:r>
                      <a:r>
                        <a:rPr lang="en-US" sz="2000" dirty="0" err="1"/>
                        <a:t>apis</a:t>
                      </a:r>
                      <a:r>
                        <a:rPr lang="he-IL" sz="2000" dirty="0"/>
                        <a:t> חיצוניים שונים.</a:t>
                      </a: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800" b="0" kern="1200" dirty="0">
                        <a:solidFill>
                          <a:schemeClr val="dk1"/>
                        </a:solidFill>
                        <a:effectLst/>
                        <a:latin typeface="+mn-lt"/>
                        <a:ea typeface="+mn-ea"/>
                        <a:cs typeface="+mn-cs"/>
                      </a:endParaRPr>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1573443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pic>
        <p:nvPicPr>
          <p:cNvPr id="9" name="תמונה 8">
            <a:extLst>
              <a:ext uri="{FF2B5EF4-FFF2-40B4-BE49-F238E27FC236}">
                <a16:creationId xmlns:a16="http://schemas.microsoft.com/office/drawing/2014/main" id="{ECCD6584-BF6E-4691-A599-BA8CC8B3F4F9}"/>
              </a:ext>
            </a:extLst>
          </p:cNvPr>
          <p:cNvPicPr>
            <a:picLocks noChangeAspect="1"/>
          </p:cNvPicPr>
          <p:nvPr/>
        </p:nvPicPr>
        <p:blipFill>
          <a:blip r:embed="rId3"/>
          <a:stretch>
            <a:fillRect/>
          </a:stretch>
        </p:blipFill>
        <p:spPr>
          <a:xfrm>
            <a:off x="249582" y="955579"/>
            <a:ext cx="9000000" cy="5738357"/>
          </a:xfrm>
          <a:prstGeom prst="rect">
            <a:avLst/>
          </a:prstGeom>
        </p:spPr>
      </p:pic>
      <p:sp>
        <p:nvSpPr>
          <p:cNvPr id="10" name="מלבן 9">
            <a:extLst>
              <a:ext uri="{FF2B5EF4-FFF2-40B4-BE49-F238E27FC236}">
                <a16:creationId xmlns:a16="http://schemas.microsoft.com/office/drawing/2014/main" id="{32F76189-5201-43CB-9458-971C1841168A}"/>
              </a:ext>
            </a:extLst>
          </p:cNvPr>
          <p:cNvSpPr/>
          <p:nvPr/>
        </p:nvSpPr>
        <p:spPr>
          <a:xfrm>
            <a:off x="9457801" y="1321485"/>
            <a:ext cx="2550511" cy="1754326"/>
          </a:xfrm>
          <a:prstGeom prst="rect">
            <a:avLst/>
          </a:prstGeom>
          <a:ln>
            <a:solidFill>
              <a:srgbClr val="14828F"/>
            </a:solidFill>
          </a:ln>
        </p:spPr>
        <p:txBody>
          <a:bodyPr wrap="square">
            <a:spAutoFit/>
          </a:bodyPr>
          <a:lstStyle/>
          <a:p>
            <a:r>
              <a:rPr lang="en-US" dirty="0"/>
              <a:t> </a:t>
            </a:r>
            <a:r>
              <a:rPr lang="en-US" dirty="0" err="1"/>
              <a:t>Controllelr</a:t>
            </a:r>
            <a:r>
              <a:rPr lang="en-US" dirty="0"/>
              <a:t> </a:t>
            </a:r>
            <a:r>
              <a:rPr lang="he-IL" dirty="0"/>
              <a:t>עבור ניתובי הנוכחות</a:t>
            </a:r>
            <a:br>
              <a:rPr lang="en-US" dirty="0"/>
            </a:br>
            <a:r>
              <a:rPr lang="he-IL" dirty="0"/>
              <a:t>בקובץ זה אני חושפת את ה</a:t>
            </a:r>
            <a:r>
              <a:rPr lang="en-US" dirty="0"/>
              <a:t>  service </a:t>
            </a:r>
            <a:r>
              <a:rPr lang="he-IL" dirty="0"/>
              <a:t>שלי</a:t>
            </a:r>
            <a:br>
              <a:rPr lang="en-US" dirty="0"/>
            </a:br>
            <a:r>
              <a:rPr lang="he-IL" dirty="0"/>
              <a:t> ע"י </a:t>
            </a:r>
            <a:r>
              <a:rPr lang="en-US" dirty="0"/>
              <a:t>@RequestMapping,</a:t>
            </a:r>
            <a:br>
              <a:rPr lang="en-US" dirty="0"/>
            </a:br>
            <a:r>
              <a:rPr lang="en-US" dirty="0"/>
              <a:t>@GetMapping ….</a:t>
            </a:r>
            <a:r>
              <a:rPr lang="he-IL" dirty="0"/>
              <a:t>.</a:t>
            </a:r>
          </a:p>
        </p:txBody>
      </p:sp>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chemeClr val="tx2">
                    <a:lumMod val="60000"/>
                    <a:lumOff val="40000"/>
                  </a:schemeClr>
                </a:solidFill>
              </a:rPr>
              <a:t>צילומי מסך של המשימה</a:t>
            </a:r>
            <a:endParaRPr lang="he-IL" sz="3200" dirty="0"/>
          </a:p>
        </p:txBody>
      </p:sp>
    </p:spTree>
    <p:extLst>
      <p:ext uri="{BB962C8B-B14F-4D97-AF65-F5344CB8AC3E}">
        <p14:creationId xmlns:p14="http://schemas.microsoft.com/office/powerpoint/2010/main" val="1911214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chemeClr val="tx2">
                    <a:lumMod val="60000"/>
                    <a:lumOff val="40000"/>
                  </a:schemeClr>
                </a:solidFill>
              </a:rPr>
              <a:t>צילומי מסך של המשימה</a:t>
            </a:r>
            <a:endParaRPr lang="he-IL" sz="3200" dirty="0"/>
          </a:p>
        </p:txBody>
      </p:sp>
      <p:pic>
        <p:nvPicPr>
          <p:cNvPr id="2" name="תמונה 1">
            <a:extLst>
              <a:ext uri="{FF2B5EF4-FFF2-40B4-BE49-F238E27FC236}">
                <a16:creationId xmlns:a16="http://schemas.microsoft.com/office/drawing/2014/main" id="{2DC18A4D-361E-4464-9364-8302BBED7EB1}"/>
              </a:ext>
            </a:extLst>
          </p:cNvPr>
          <p:cNvPicPr>
            <a:picLocks noChangeAspect="1"/>
          </p:cNvPicPr>
          <p:nvPr/>
        </p:nvPicPr>
        <p:blipFill>
          <a:blip r:embed="rId3"/>
          <a:stretch>
            <a:fillRect/>
          </a:stretch>
        </p:blipFill>
        <p:spPr>
          <a:xfrm>
            <a:off x="579569" y="1493466"/>
            <a:ext cx="6866215" cy="4587638"/>
          </a:xfrm>
          <a:prstGeom prst="rect">
            <a:avLst/>
          </a:prstGeom>
        </p:spPr>
      </p:pic>
      <p:sp>
        <p:nvSpPr>
          <p:cNvPr id="7" name="תיבת טקסט 6">
            <a:extLst>
              <a:ext uri="{FF2B5EF4-FFF2-40B4-BE49-F238E27FC236}">
                <a16:creationId xmlns:a16="http://schemas.microsoft.com/office/drawing/2014/main" id="{50052E82-5B0A-4568-85AC-8BB22D3EAF19}"/>
              </a:ext>
            </a:extLst>
          </p:cNvPr>
          <p:cNvSpPr txBox="1"/>
          <p:nvPr/>
        </p:nvSpPr>
        <p:spPr>
          <a:xfrm>
            <a:off x="7617981" y="1915763"/>
            <a:ext cx="4154162" cy="2585323"/>
          </a:xfrm>
          <a:prstGeom prst="rect">
            <a:avLst/>
          </a:prstGeom>
          <a:noFill/>
          <a:ln>
            <a:solidFill>
              <a:srgbClr val="14828F"/>
            </a:solidFill>
          </a:ln>
        </p:spPr>
        <p:txBody>
          <a:bodyPr wrap="square" rtlCol="1">
            <a:spAutoFit/>
          </a:bodyPr>
          <a:lstStyle/>
          <a:p>
            <a:pPr marL="0" marR="0" lvl="0" indent="0" algn="r" defTabSz="914400" eaLnBrk="0" fontAlgn="base" latinLnBrk="0" hangingPunct="0">
              <a:lnSpc>
                <a:spcPct val="100000"/>
              </a:lnSpc>
              <a:spcBef>
                <a:spcPct val="0"/>
              </a:spcBef>
              <a:spcAft>
                <a:spcPct val="0"/>
              </a:spcAft>
              <a:buClrTx/>
              <a:buSzTx/>
              <a:tabLst/>
            </a:pPr>
            <a:r>
              <a:rPr lang="he-IL" dirty="0"/>
              <a:t>בקובץ זה הגדרתי את אבטחה, והגדרות </a:t>
            </a:r>
            <a:r>
              <a:rPr lang="en-US" dirty="0"/>
              <a:t>CORS </a:t>
            </a:r>
            <a:r>
              <a:rPr lang="he-IL" dirty="0"/>
              <a:t> מאפשרות לי להגדיר במפורש אילו </a:t>
            </a:r>
            <a:r>
              <a:rPr lang="he-IL" dirty="0" err="1"/>
              <a:t>דומיינים</a:t>
            </a:r>
            <a:r>
              <a:rPr lang="he-IL" dirty="0"/>
              <a:t> מורשים לגשת למשאבים שלך ואילו שיטות </a:t>
            </a:r>
            <a:r>
              <a:rPr lang="en-US" dirty="0"/>
              <a:t>HTTP </a:t>
            </a:r>
            <a:r>
              <a:rPr lang="he-IL" dirty="0"/>
              <a:t> מותרות.</a:t>
            </a:r>
            <a:br>
              <a:rPr lang="en-US" dirty="0"/>
            </a:br>
            <a:r>
              <a:rPr lang="he-IL" dirty="0"/>
              <a:t>בנוסף </a:t>
            </a:r>
            <a:r>
              <a:rPr kumimoji="0" lang="he-IL" altLang="he-IL" sz="1800" b="0" i="0" u="none" strike="noStrike" cap="none" normalizeH="0" baseline="0" dirty="0">
                <a:ln>
                  <a:noFill/>
                </a:ln>
                <a:solidFill>
                  <a:schemeClr val="tx1"/>
                </a:solidFill>
                <a:effectLst/>
                <a:latin typeface="Abadi" panose="020B0604020104020204" pitchFamily="34" charset="0"/>
              </a:rPr>
              <a:t>הגדרתי </a:t>
            </a:r>
            <a:r>
              <a:rPr kumimoji="0" lang="he-IL" altLang="he-IL" sz="1800" b="0" i="0" u="none" strike="noStrike" cap="none" normalizeH="0" baseline="0" dirty="0" err="1">
                <a:ln>
                  <a:noFill/>
                </a:ln>
                <a:solidFill>
                  <a:schemeClr val="tx1"/>
                </a:solidFill>
                <a:effectLst/>
                <a:latin typeface="Abadi" panose="020B0604020104020204" pitchFamily="34" charset="0"/>
              </a:rPr>
              <a:t>RestTemplate</a:t>
            </a:r>
            <a:r>
              <a:rPr kumimoji="0" lang="he-IL" altLang="he-IL" sz="1800" b="0" i="0" u="none" strike="noStrike" cap="none" normalizeH="0" baseline="0" dirty="0">
                <a:ln>
                  <a:noFill/>
                </a:ln>
                <a:solidFill>
                  <a:schemeClr val="tx1"/>
                </a:solidFill>
                <a:effectLst/>
                <a:latin typeface="Abadi" panose="020B0604020104020204" pitchFamily="34" charset="0"/>
              </a:rPr>
              <a:t> לתקשורת עם שירותי REST.</a:t>
            </a:r>
          </a:p>
          <a:p>
            <a:pPr marL="0" marR="0" lvl="0" indent="0" algn="r" defTabSz="914400" eaLnBrk="0" fontAlgn="base" latinLnBrk="0" hangingPunct="0">
              <a:lnSpc>
                <a:spcPct val="100000"/>
              </a:lnSpc>
              <a:spcBef>
                <a:spcPct val="0"/>
              </a:spcBef>
              <a:spcAft>
                <a:spcPct val="0"/>
              </a:spcAft>
              <a:buClrTx/>
              <a:buSzTx/>
              <a:tabLst/>
            </a:pPr>
            <a:r>
              <a:rPr lang="he-IL" altLang="he-IL" sz="1800" dirty="0">
                <a:latin typeface="Abadi" panose="020B0604020104020204" pitchFamily="34" charset="0"/>
              </a:rPr>
              <a:t>והתחברות ל</a:t>
            </a:r>
            <a:r>
              <a:rPr lang="en-US" altLang="he-IL" sz="1800" dirty="0">
                <a:latin typeface="Abadi" panose="020B0604020104020204" pitchFamily="34" charset="0"/>
              </a:rPr>
              <a:t>DB-</a:t>
            </a:r>
            <a:r>
              <a:rPr lang="en-US" altLang="he-IL" sz="1800" dirty="0" err="1">
                <a:latin typeface="Abadi" panose="020B0604020104020204" pitchFamily="34" charset="0"/>
              </a:rPr>
              <a:t>conectore</a:t>
            </a:r>
            <a:r>
              <a:rPr lang="en-US" altLang="he-IL" sz="1800" dirty="0">
                <a:latin typeface="Abadi" panose="020B0604020104020204" pitchFamily="34" charset="0"/>
              </a:rPr>
              <a:t> </a:t>
            </a:r>
            <a:r>
              <a:rPr lang="he-IL" altLang="he-IL" sz="1800" dirty="0">
                <a:latin typeface="Abadi" panose="020B0604020104020204" pitchFamily="34" charset="0"/>
              </a:rPr>
              <a:t> ע"י </a:t>
            </a:r>
            <a:r>
              <a:rPr lang="en-US" altLang="he-IL" sz="1800" dirty="0" err="1">
                <a:latin typeface="Abadi" panose="020B0604020104020204" pitchFamily="34" charset="0"/>
              </a:rPr>
              <a:t>restTemplate</a:t>
            </a:r>
            <a:endParaRPr kumimoji="0" lang="he-IL" altLang="he-IL" sz="1800" b="0" i="0" u="none" strike="noStrike" cap="none" normalizeH="0" baseline="0" dirty="0">
              <a:ln>
                <a:noFill/>
              </a:ln>
              <a:solidFill>
                <a:schemeClr val="tx1"/>
              </a:solidFill>
              <a:effectLst/>
              <a:latin typeface="Abadi" panose="020B0604020104020204" pitchFamily="34" charset="0"/>
            </a:endParaRPr>
          </a:p>
          <a:p>
            <a:endParaRPr lang="he-IL" dirty="0"/>
          </a:p>
        </p:txBody>
      </p:sp>
    </p:spTree>
    <p:extLst>
      <p:ext uri="{BB962C8B-B14F-4D97-AF65-F5344CB8AC3E}">
        <p14:creationId xmlns:p14="http://schemas.microsoft.com/office/powerpoint/2010/main" val="668753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chemeClr val="tx2">
                    <a:lumMod val="60000"/>
                    <a:lumOff val="40000"/>
                  </a:schemeClr>
                </a:solidFill>
              </a:rPr>
              <a:t>צילומי מסך של המשימה</a:t>
            </a:r>
            <a:endParaRPr lang="he-IL" sz="3200" dirty="0"/>
          </a:p>
        </p:txBody>
      </p:sp>
      <p:sp>
        <p:nvSpPr>
          <p:cNvPr id="6" name="תיבת טקסט 5">
            <a:extLst>
              <a:ext uri="{FF2B5EF4-FFF2-40B4-BE49-F238E27FC236}">
                <a16:creationId xmlns:a16="http://schemas.microsoft.com/office/drawing/2014/main" id="{027B3530-3626-423F-A166-FF842E93AC39}"/>
              </a:ext>
            </a:extLst>
          </p:cNvPr>
          <p:cNvSpPr txBox="1"/>
          <p:nvPr/>
        </p:nvSpPr>
        <p:spPr>
          <a:xfrm>
            <a:off x="8908081" y="1408125"/>
            <a:ext cx="2832834" cy="1200329"/>
          </a:xfrm>
          <a:prstGeom prst="rect">
            <a:avLst/>
          </a:prstGeom>
          <a:noFill/>
          <a:ln>
            <a:solidFill>
              <a:srgbClr val="14828F"/>
            </a:solidFill>
          </a:ln>
        </p:spPr>
        <p:txBody>
          <a:bodyPr wrap="square" rtlCol="1">
            <a:spAutoFit/>
          </a:bodyPr>
          <a:lstStyle/>
          <a:p>
            <a:r>
              <a:rPr lang="he-IL" dirty="0"/>
              <a:t>בקוד הנ"ל שאבתי את ערכי הניתובים של ה</a:t>
            </a:r>
            <a:r>
              <a:rPr lang="en-US" dirty="0"/>
              <a:t>APIs</a:t>
            </a:r>
            <a:r>
              <a:rPr lang="he-IL" dirty="0"/>
              <a:t> החיצוניים מתוך הקובץ-</a:t>
            </a:r>
            <a:r>
              <a:rPr lang="en-US" dirty="0"/>
              <a:t>application.yml</a:t>
            </a:r>
            <a:endParaRPr lang="he-IL" dirty="0"/>
          </a:p>
        </p:txBody>
      </p:sp>
      <p:pic>
        <p:nvPicPr>
          <p:cNvPr id="4" name="תמונה 3">
            <a:extLst>
              <a:ext uri="{FF2B5EF4-FFF2-40B4-BE49-F238E27FC236}">
                <a16:creationId xmlns:a16="http://schemas.microsoft.com/office/drawing/2014/main" id="{2305FC87-CC5D-4B25-BCAB-7407B56EE68E}"/>
              </a:ext>
            </a:extLst>
          </p:cNvPr>
          <p:cNvPicPr>
            <a:picLocks noChangeAspect="1"/>
          </p:cNvPicPr>
          <p:nvPr/>
        </p:nvPicPr>
        <p:blipFill>
          <a:blip r:embed="rId3"/>
          <a:stretch>
            <a:fillRect/>
          </a:stretch>
        </p:blipFill>
        <p:spPr>
          <a:xfrm>
            <a:off x="303664" y="1913640"/>
            <a:ext cx="8077900" cy="4581427"/>
          </a:xfrm>
          <a:prstGeom prst="rect">
            <a:avLst/>
          </a:prstGeom>
        </p:spPr>
      </p:pic>
    </p:spTree>
    <p:extLst>
      <p:ext uri="{BB962C8B-B14F-4D97-AF65-F5344CB8AC3E}">
        <p14:creationId xmlns:p14="http://schemas.microsoft.com/office/powerpoint/2010/main" val="2573180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chemeClr val="tx2">
                    <a:lumMod val="60000"/>
                    <a:lumOff val="40000"/>
                  </a:schemeClr>
                </a:solidFill>
              </a:rPr>
              <a:t>צילומי מסך של המשימה</a:t>
            </a:r>
            <a:endParaRPr lang="he-IL" sz="3200" dirty="0"/>
          </a:p>
        </p:txBody>
      </p:sp>
      <p:sp>
        <p:nvSpPr>
          <p:cNvPr id="8" name="תיבת טקסט 7">
            <a:extLst>
              <a:ext uri="{FF2B5EF4-FFF2-40B4-BE49-F238E27FC236}">
                <a16:creationId xmlns:a16="http://schemas.microsoft.com/office/drawing/2014/main" id="{CD7C10EF-AB97-43B6-AB77-70F16CDE2736}"/>
              </a:ext>
            </a:extLst>
          </p:cNvPr>
          <p:cNvSpPr txBox="1"/>
          <p:nvPr/>
        </p:nvSpPr>
        <p:spPr>
          <a:xfrm>
            <a:off x="5080000" y="826107"/>
            <a:ext cx="6859593"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r>
              <a:rPr lang="en-US" dirty="0"/>
              <a:t>Attendance-service </a:t>
            </a:r>
            <a:r>
              <a:rPr lang="he-IL" dirty="0"/>
              <a:t>:</a:t>
            </a:r>
          </a:p>
          <a:p>
            <a:r>
              <a:rPr lang="he-IL" dirty="0"/>
              <a:t>  * מחזירה את היסטוריית הנוכחיות עבור תלמידה ספציפית </a:t>
            </a:r>
            <a:br>
              <a:rPr lang="en-US" dirty="0"/>
            </a:br>
            <a:r>
              <a:rPr lang="he-IL" dirty="0"/>
              <a:t>  * מחזירה את כל הנוכחיות עבור כל התלמידות</a:t>
            </a:r>
            <a:br>
              <a:rPr lang="en-US" dirty="0"/>
            </a:br>
            <a:r>
              <a:rPr lang="he-IL" dirty="0"/>
              <a:t>בשתי הפונקציות חוזר לי רשימה מסוג </a:t>
            </a:r>
            <a:br>
              <a:rPr lang="en-US" dirty="0"/>
            </a:br>
            <a:r>
              <a:rPr lang="en-US" dirty="0"/>
              <a:t>List&lt;</a:t>
            </a:r>
            <a:r>
              <a:rPr lang="en-US" dirty="0" err="1"/>
              <a:t>AttendanceDTO</a:t>
            </a:r>
            <a:r>
              <a:rPr lang="en-US" dirty="0"/>
              <a:t>&gt;</a:t>
            </a:r>
            <a:r>
              <a:rPr lang="he-IL" dirty="0"/>
              <a:t> </a:t>
            </a:r>
          </a:p>
        </p:txBody>
      </p:sp>
      <p:pic>
        <p:nvPicPr>
          <p:cNvPr id="4" name="תמונה 3">
            <a:extLst>
              <a:ext uri="{FF2B5EF4-FFF2-40B4-BE49-F238E27FC236}">
                <a16:creationId xmlns:a16="http://schemas.microsoft.com/office/drawing/2014/main" id="{40278B62-24E2-4170-BC2C-AA5EB619A52B}"/>
              </a:ext>
            </a:extLst>
          </p:cNvPr>
          <p:cNvPicPr>
            <a:picLocks noChangeAspect="1"/>
          </p:cNvPicPr>
          <p:nvPr/>
        </p:nvPicPr>
        <p:blipFill>
          <a:blip r:embed="rId2"/>
          <a:stretch>
            <a:fillRect/>
          </a:stretch>
        </p:blipFill>
        <p:spPr>
          <a:xfrm>
            <a:off x="279500" y="2380703"/>
            <a:ext cx="8878047" cy="3972149"/>
          </a:xfrm>
          <a:prstGeom prst="rect">
            <a:avLst/>
          </a:prstGeom>
        </p:spPr>
      </p:pic>
      <p:cxnSp>
        <p:nvCxnSpPr>
          <p:cNvPr id="7" name="מחבר חץ ישר 6">
            <a:extLst>
              <a:ext uri="{FF2B5EF4-FFF2-40B4-BE49-F238E27FC236}">
                <a16:creationId xmlns:a16="http://schemas.microsoft.com/office/drawing/2014/main" id="{87B9C868-AB6F-786A-4D90-7824E8339164}"/>
              </a:ext>
            </a:extLst>
          </p:cNvPr>
          <p:cNvCxnSpPr/>
          <p:nvPr/>
        </p:nvCxnSpPr>
        <p:spPr>
          <a:xfrm flipH="1">
            <a:off x="4192693" y="1754293"/>
            <a:ext cx="1774614" cy="7247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2" name="תמונה 11">
            <a:extLst>
              <a:ext uri="{FF2B5EF4-FFF2-40B4-BE49-F238E27FC236}">
                <a16:creationId xmlns:a16="http://schemas.microsoft.com/office/drawing/2014/main" id="{E2724E63-007D-4EAC-2741-5C8B54E1EBD8}"/>
              </a:ext>
            </a:extLst>
          </p:cNvPr>
          <p:cNvPicPr>
            <a:picLocks noChangeAspect="1"/>
          </p:cNvPicPr>
          <p:nvPr/>
        </p:nvPicPr>
        <p:blipFill>
          <a:blip r:embed="rId3"/>
          <a:stretch>
            <a:fillRect/>
          </a:stretch>
        </p:blipFill>
        <p:spPr>
          <a:xfrm>
            <a:off x="8594214" y="3263854"/>
            <a:ext cx="3426659" cy="3285596"/>
          </a:xfrm>
          <a:prstGeom prst="rect">
            <a:avLst/>
          </a:prstGeom>
        </p:spPr>
      </p:pic>
      <p:cxnSp>
        <p:nvCxnSpPr>
          <p:cNvPr id="14" name="מחבר חץ ישר 13">
            <a:extLst>
              <a:ext uri="{FF2B5EF4-FFF2-40B4-BE49-F238E27FC236}">
                <a16:creationId xmlns:a16="http://schemas.microsoft.com/office/drawing/2014/main" id="{82C3D3B6-57B3-E230-0502-2B17E1E5A505}"/>
              </a:ext>
            </a:extLst>
          </p:cNvPr>
          <p:cNvCxnSpPr/>
          <p:nvPr/>
        </p:nvCxnSpPr>
        <p:spPr>
          <a:xfrm>
            <a:off x="10779020" y="2228472"/>
            <a:ext cx="0" cy="12005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60887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CD7C10EF-AB97-43B6-AB77-70F16CDE2736}"/>
              </a:ext>
            </a:extLst>
          </p:cNvPr>
          <p:cNvSpPr txBox="1"/>
          <p:nvPr/>
        </p:nvSpPr>
        <p:spPr>
          <a:xfrm>
            <a:off x="4608340" y="230320"/>
            <a:ext cx="729492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r>
              <a:rPr lang="en-US" dirty="0"/>
              <a:t>http://localhost:8080/api/attendance/getByStudentId/S1</a:t>
            </a:r>
            <a:br>
              <a:rPr lang="en-US" dirty="0"/>
            </a:br>
            <a:r>
              <a:rPr lang="he-IL" dirty="0"/>
              <a:t>הניתוב הזה לוקח את הנתונים מה</a:t>
            </a:r>
            <a:r>
              <a:rPr lang="en-US" dirty="0"/>
              <a:t>DB- </a:t>
            </a:r>
            <a:r>
              <a:rPr lang="he-IL" dirty="0"/>
              <a:t> דרך הקריאה ב-</a:t>
            </a:r>
            <a:r>
              <a:rPr lang="en-US" dirty="0"/>
              <a:t>Attendance-service </a:t>
            </a:r>
            <a:r>
              <a:rPr lang="he-IL" dirty="0"/>
              <a:t>ומציג את היסטורית הנוכחות עבור מזהה התלמיד הספציפי.</a:t>
            </a:r>
          </a:p>
          <a:p>
            <a:endParaRPr lang="he-IL" dirty="0"/>
          </a:p>
        </p:txBody>
      </p:sp>
      <p:pic>
        <p:nvPicPr>
          <p:cNvPr id="10" name="תמונה 9">
            <a:extLst>
              <a:ext uri="{FF2B5EF4-FFF2-40B4-BE49-F238E27FC236}">
                <a16:creationId xmlns:a16="http://schemas.microsoft.com/office/drawing/2014/main" id="{300AD37E-7EBB-30C8-1120-AEE91F165A74}"/>
              </a:ext>
            </a:extLst>
          </p:cNvPr>
          <p:cNvPicPr>
            <a:picLocks noChangeAspect="1"/>
          </p:cNvPicPr>
          <p:nvPr/>
        </p:nvPicPr>
        <p:blipFill>
          <a:blip r:embed="rId2"/>
          <a:stretch>
            <a:fillRect/>
          </a:stretch>
        </p:blipFill>
        <p:spPr>
          <a:xfrm>
            <a:off x="230114" y="1915587"/>
            <a:ext cx="7699959" cy="3200548"/>
          </a:xfrm>
          <a:prstGeom prst="rect">
            <a:avLst/>
          </a:prstGeom>
        </p:spPr>
      </p:pic>
      <p:pic>
        <p:nvPicPr>
          <p:cNvPr id="17" name="תמונה 16">
            <a:extLst>
              <a:ext uri="{FF2B5EF4-FFF2-40B4-BE49-F238E27FC236}">
                <a16:creationId xmlns:a16="http://schemas.microsoft.com/office/drawing/2014/main" id="{63DF90E7-5A51-F3D9-3138-C94BF4855618}"/>
              </a:ext>
            </a:extLst>
          </p:cNvPr>
          <p:cNvPicPr>
            <a:picLocks noChangeAspect="1"/>
          </p:cNvPicPr>
          <p:nvPr/>
        </p:nvPicPr>
        <p:blipFill>
          <a:blip r:embed="rId3"/>
          <a:stretch>
            <a:fillRect/>
          </a:stretch>
        </p:blipFill>
        <p:spPr>
          <a:xfrm>
            <a:off x="2252695" y="4454185"/>
            <a:ext cx="9798006" cy="2014199"/>
          </a:xfrm>
          <a:prstGeom prst="rect">
            <a:avLst/>
          </a:prstGeom>
        </p:spPr>
      </p:pic>
      <p:cxnSp>
        <p:nvCxnSpPr>
          <p:cNvPr id="7" name="מחבר חץ ישר 6">
            <a:extLst>
              <a:ext uri="{FF2B5EF4-FFF2-40B4-BE49-F238E27FC236}">
                <a16:creationId xmlns:a16="http://schemas.microsoft.com/office/drawing/2014/main" id="{87B9C868-AB6F-786A-4D90-7824E8339164}"/>
              </a:ext>
            </a:extLst>
          </p:cNvPr>
          <p:cNvCxnSpPr>
            <a:cxnSpLocks/>
          </p:cNvCxnSpPr>
          <p:nvPr/>
        </p:nvCxnSpPr>
        <p:spPr>
          <a:xfrm flipH="1">
            <a:off x="4408498" y="1009404"/>
            <a:ext cx="1918548" cy="1640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7881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תיבת טקסט 7">
            <a:extLst>
              <a:ext uri="{FF2B5EF4-FFF2-40B4-BE49-F238E27FC236}">
                <a16:creationId xmlns:a16="http://schemas.microsoft.com/office/drawing/2014/main" id="{CD7C10EF-AB97-43B6-AB77-70F16CDE2736}"/>
              </a:ext>
            </a:extLst>
          </p:cNvPr>
          <p:cNvSpPr txBox="1"/>
          <p:nvPr/>
        </p:nvSpPr>
        <p:spPr>
          <a:xfrm>
            <a:off x="4608340" y="230320"/>
            <a:ext cx="7294920"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1">
            <a:spAutoFit/>
          </a:bodyPr>
          <a:lstStyle/>
          <a:p>
            <a:r>
              <a:rPr lang="en-US" dirty="0"/>
              <a:t>http://localhost:8080/api/attendance/getAll</a:t>
            </a:r>
            <a:br>
              <a:rPr lang="en-US" dirty="0"/>
            </a:br>
            <a:r>
              <a:rPr lang="he-IL" dirty="0"/>
              <a:t>הניתוב הזה לוקח את הנתונים מה</a:t>
            </a:r>
            <a:r>
              <a:rPr lang="en-US" dirty="0"/>
              <a:t>DB- </a:t>
            </a:r>
            <a:r>
              <a:rPr lang="he-IL" dirty="0"/>
              <a:t> דרך הקריאה ב-</a:t>
            </a:r>
            <a:r>
              <a:rPr lang="en-US" dirty="0"/>
              <a:t>Attendance-service </a:t>
            </a:r>
            <a:r>
              <a:rPr lang="he-IL" dirty="0"/>
              <a:t>ומציג את כל היסטוריית הנוכחות הקיימת במערכת.</a:t>
            </a:r>
          </a:p>
          <a:p>
            <a:endParaRPr lang="he-IL" dirty="0"/>
          </a:p>
        </p:txBody>
      </p:sp>
      <p:cxnSp>
        <p:nvCxnSpPr>
          <p:cNvPr id="7" name="מחבר חץ ישר 6">
            <a:extLst>
              <a:ext uri="{FF2B5EF4-FFF2-40B4-BE49-F238E27FC236}">
                <a16:creationId xmlns:a16="http://schemas.microsoft.com/office/drawing/2014/main" id="{87B9C868-AB6F-786A-4D90-7824E8339164}"/>
              </a:ext>
            </a:extLst>
          </p:cNvPr>
          <p:cNvCxnSpPr>
            <a:cxnSpLocks/>
          </p:cNvCxnSpPr>
          <p:nvPr/>
        </p:nvCxnSpPr>
        <p:spPr>
          <a:xfrm flipH="1">
            <a:off x="4408498" y="1009404"/>
            <a:ext cx="1918548" cy="16403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 name="תמונה 5">
            <a:extLst>
              <a:ext uri="{FF2B5EF4-FFF2-40B4-BE49-F238E27FC236}">
                <a16:creationId xmlns:a16="http://schemas.microsoft.com/office/drawing/2014/main" id="{A658DEFF-EA55-4150-7EB8-58B7EF80AE2B}"/>
              </a:ext>
            </a:extLst>
          </p:cNvPr>
          <p:cNvPicPr>
            <a:picLocks noChangeAspect="1"/>
          </p:cNvPicPr>
          <p:nvPr/>
        </p:nvPicPr>
        <p:blipFill>
          <a:blip r:embed="rId2"/>
          <a:stretch>
            <a:fillRect/>
          </a:stretch>
        </p:blipFill>
        <p:spPr>
          <a:xfrm>
            <a:off x="346008" y="1925806"/>
            <a:ext cx="6739077" cy="4483965"/>
          </a:xfrm>
          <a:prstGeom prst="rect">
            <a:avLst/>
          </a:prstGeom>
        </p:spPr>
      </p:pic>
      <p:pic>
        <p:nvPicPr>
          <p:cNvPr id="11" name="תמונה 10">
            <a:extLst>
              <a:ext uri="{FF2B5EF4-FFF2-40B4-BE49-F238E27FC236}">
                <a16:creationId xmlns:a16="http://schemas.microsoft.com/office/drawing/2014/main" id="{6D0028E7-CA21-D76E-A62B-046E2F1D8DFF}"/>
              </a:ext>
            </a:extLst>
          </p:cNvPr>
          <p:cNvPicPr>
            <a:picLocks noChangeAspect="1"/>
          </p:cNvPicPr>
          <p:nvPr/>
        </p:nvPicPr>
        <p:blipFill>
          <a:blip r:embed="rId3"/>
          <a:stretch>
            <a:fillRect/>
          </a:stretch>
        </p:blipFill>
        <p:spPr>
          <a:xfrm>
            <a:off x="4138615" y="4936539"/>
            <a:ext cx="7809142" cy="1209867"/>
          </a:xfrm>
          <a:prstGeom prst="rect">
            <a:avLst/>
          </a:prstGeom>
        </p:spPr>
      </p:pic>
    </p:spTree>
    <p:extLst>
      <p:ext uri="{BB962C8B-B14F-4D97-AF65-F5344CB8AC3E}">
        <p14:creationId xmlns:p14="http://schemas.microsoft.com/office/powerpoint/2010/main" val="2756590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11" name="מלבן 10">
            <a:extLst>
              <a:ext uri="{FF2B5EF4-FFF2-40B4-BE49-F238E27FC236}">
                <a16:creationId xmlns:a16="http://schemas.microsoft.com/office/drawing/2014/main" id="{ED5ACF01-BCDF-440D-B2EC-37E6F8E43790}"/>
              </a:ext>
            </a:extLst>
          </p:cNvPr>
          <p:cNvSpPr/>
          <p:nvPr/>
        </p:nvSpPr>
        <p:spPr>
          <a:xfrm>
            <a:off x="3101419" y="164064"/>
            <a:ext cx="5079333" cy="584775"/>
          </a:xfrm>
          <a:prstGeom prst="rect">
            <a:avLst/>
          </a:prstGeom>
        </p:spPr>
        <p:txBody>
          <a:bodyPr wrap="square">
            <a:spAutoFit/>
          </a:bodyPr>
          <a:lstStyle/>
          <a:p>
            <a:r>
              <a:rPr lang="he-IL" sz="3200" dirty="0">
                <a:solidFill>
                  <a:schemeClr val="tx2">
                    <a:lumMod val="60000"/>
                    <a:lumOff val="40000"/>
                  </a:schemeClr>
                </a:solidFill>
              </a:rPr>
              <a:t>צילומי מסך של המשימה</a:t>
            </a:r>
            <a:endParaRPr lang="he-IL" sz="3200" dirty="0"/>
          </a:p>
        </p:txBody>
      </p:sp>
      <p:sp>
        <p:nvSpPr>
          <p:cNvPr id="2" name="תיבת טקסט 1">
            <a:extLst>
              <a:ext uri="{FF2B5EF4-FFF2-40B4-BE49-F238E27FC236}">
                <a16:creationId xmlns:a16="http://schemas.microsoft.com/office/drawing/2014/main" id="{3A1FBB53-1BAB-4B50-943C-C4B0248718C6}"/>
              </a:ext>
            </a:extLst>
          </p:cNvPr>
          <p:cNvSpPr txBox="1"/>
          <p:nvPr/>
        </p:nvSpPr>
        <p:spPr>
          <a:xfrm>
            <a:off x="6315959" y="1008668"/>
            <a:ext cx="5373278" cy="4553146"/>
          </a:xfrm>
          <a:prstGeom prst="rect">
            <a:avLst/>
          </a:prstGeom>
          <a:noFill/>
        </p:spPr>
        <p:txBody>
          <a:bodyPr wrap="square" rtlCol="1">
            <a:spAutoFit/>
          </a:bodyPr>
          <a:lstStyle/>
          <a:p>
            <a:endParaRPr lang="he-IL" dirty="0"/>
          </a:p>
        </p:txBody>
      </p:sp>
      <p:pic>
        <p:nvPicPr>
          <p:cNvPr id="9" name="תמונה 8">
            <a:extLst>
              <a:ext uri="{FF2B5EF4-FFF2-40B4-BE49-F238E27FC236}">
                <a16:creationId xmlns:a16="http://schemas.microsoft.com/office/drawing/2014/main" id="{134AD73A-DAA8-4334-A724-1809551DEBE1}"/>
              </a:ext>
            </a:extLst>
          </p:cNvPr>
          <p:cNvPicPr>
            <a:picLocks noChangeAspect="1"/>
          </p:cNvPicPr>
          <p:nvPr/>
        </p:nvPicPr>
        <p:blipFill>
          <a:blip r:embed="rId3"/>
          <a:stretch>
            <a:fillRect/>
          </a:stretch>
        </p:blipFill>
        <p:spPr>
          <a:xfrm>
            <a:off x="831165" y="4087782"/>
            <a:ext cx="6729706" cy="2216127"/>
          </a:xfrm>
          <a:prstGeom prst="rect">
            <a:avLst/>
          </a:prstGeom>
        </p:spPr>
      </p:pic>
      <p:pic>
        <p:nvPicPr>
          <p:cNvPr id="10" name="תמונה 9">
            <a:extLst>
              <a:ext uri="{FF2B5EF4-FFF2-40B4-BE49-F238E27FC236}">
                <a16:creationId xmlns:a16="http://schemas.microsoft.com/office/drawing/2014/main" id="{6298FC1C-B4DB-4EDC-A974-142F0336844A}"/>
              </a:ext>
            </a:extLst>
          </p:cNvPr>
          <p:cNvPicPr>
            <a:picLocks noChangeAspect="1"/>
          </p:cNvPicPr>
          <p:nvPr/>
        </p:nvPicPr>
        <p:blipFill>
          <a:blip r:embed="rId4"/>
          <a:stretch>
            <a:fillRect/>
          </a:stretch>
        </p:blipFill>
        <p:spPr>
          <a:xfrm>
            <a:off x="4213316" y="877322"/>
            <a:ext cx="7102455" cy="2690093"/>
          </a:xfrm>
          <a:prstGeom prst="rect">
            <a:avLst/>
          </a:prstGeom>
        </p:spPr>
      </p:pic>
    </p:spTree>
    <p:extLst>
      <p:ext uri="{BB962C8B-B14F-4D97-AF65-F5344CB8AC3E}">
        <p14:creationId xmlns:p14="http://schemas.microsoft.com/office/powerpoint/2010/main" val="16698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AFEC6D7-B0DF-53B0-1116-2448D53D81E7}"/>
              </a:ext>
            </a:extLst>
          </p:cNvPr>
          <p:cNvSpPr>
            <a:spLocks noGrp="1"/>
          </p:cNvSpPr>
          <p:nvPr>
            <p:ph type="title"/>
          </p:nvPr>
        </p:nvSpPr>
        <p:spPr/>
        <p:txBody>
          <a:bodyPr/>
          <a:lstStyle/>
          <a:p>
            <a:pPr algn="ctr"/>
            <a:r>
              <a:rPr lang="he-IL" dirty="0">
                <a:solidFill>
                  <a:srgbClr val="E4439A"/>
                </a:solidFill>
                <a:cs typeface="+mn-cs"/>
              </a:rPr>
              <a:t>תיאור לקוח הקצה - הסמינר הישן ירושלים:</a:t>
            </a:r>
          </a:p>
        </p:txBody>
      </p:sp>
      <p:sp>
        <p:nvSpPr>
          <p:cNvPr id="3" name="מציין מיקום תוכן 2">
            <a:extLst>
              <a:ext uri="{FF2B5EF4-FFF2-40B4-BE49-F238E27FC236}">
                <a16:creationId xmlns:a16="http://schemas.microsoft.com/office/drawing/2014/main" id="{2EC7520D-E009-B07C-44A2-C005E2774D16}"/>
              </a:ext>
            </a:extLst>
          </p:cNvPr>
          <p:cNvSpPr>
            <a:spLocks noGrp="1"/>
          </p:cNvSpPr>
          <p:nvPr>
            <p:ph idx="1"/>
          </p:nvPr>
        </p:nvSpPr>
        <p:spPr>
          <a:xfrm>
            <a:off x="838199" y="1480391"/>
            <a:ext cx="10809051" cy="4784221"/>
          </a:xfrm>
        </p:spPr>
        <p:txBody>
          <a:bodyPr>
            <a:normAutofit fontScale="55000" lnSpcReduction="20000"/>
          </a:bodyPr>
          <a:lstStyle/>
          <a:p>
            <a:pPr marL="0" indent="0">
              <a:buNone/>
            </a:pPr>
            <a:endParaRPr lang="he-IL" sz="2000" b="0" i="0" dirty="0">
              <a:solidFill>
                <a:srgbClr val="202122"/>
              </a:solidFill>
              <a:effectLst/>
              <a:highlight>
                <a:srgbClr val="FFFFFF"/>
              </a:highlight>
              <a:latin typeface="Arial" panose="020B0604020202020204" pitchFamily="34" charset="0"/>
            </a:endParaRPr>
          </a:p>
          <a:p>
            <a:pPr marL="0" indent="0">
              <a:buNone/>
            </a:pPr>
            <a:r>
              <a:rPr lang="he-IL" sz="2000" b="1" dirty="0">
                <a:solidFill>
                  <a:srgbClr val="202122"/>
                </a:solidFill>
                <a:highlight>
                  <a:srgbClr val="FFFFFF"/>
                </a:highlight>
                <a:latin typeface="Arial" panose="020B0604020202020204" pitchFamily="34" charset="0"/>
              </a:rPr>
              <a:t>תיאור המכון באופן כללי:</a:t>
            </a:r>
          </a:p>
          <a:p>
            <a:pPr marL="0" indent="0">
              <a:lnSpc>
                <a:spcPct val="320000"/>
              </a:lnSpc>
              <a:buNone/>
            </a:pPr>
            <a:r>
              <a:rPr lang="he-IL" sz="2000" b="0" i="0" dirty="0">
                <a:solidFill>
                  <a:srgbClr val="202122"/>
                </a:solidFill>
                <a:effectLst/>
                <a:highlight>
                  <a:srgbClr val="FFFFFF"/>
                </a:highlight>
                <a:latin typeface="Arial" panose="020B0604020202020204" pitchFamily="34" charset="0"/>
              </a:rPr>
              <a:t>מכון ההכשרה והשתלמויות של סמינר הישן בירושלים מציע לבוגרות הסמינר לימודי המשך, הכוללים קורסים פרונטליים ומקוונים להרחבת אופקים, וכן השתלמויות המוכרות לגמולים, ל"אופק חדש" </a:t>
            </a:r>
            <a:r>
              <a:rPr lang="he-IL" sz="2000" b="0" i="0" dirty="0" err="1">
                <a:solidFill>
                  <a:srgbClr val="202122"/>
                </a:solidFill>
                <a:effectLst/>
                <a:highlight>
                  <a:srgbClr val="FFFFFF"/>
                </a:highlight>
                <a:latin typeface="Arial" panose="020B0604020202020204" pitchFamily="34" charset="0"/>
              </a:rPr>
              <a:t>ול"עוז</a:t>
            </a:r>
            <a:r>
              <a:rPr lang="he-IL" sz="2000" b="0" i="0" dirty="0">
                <a:solidFill>
                  <a:srgbClr val="202122"/>
                </a:solidFill>
                <a:effectLst/>
                <a:highlight>
                  <a:srgbClr val="FFFFFF"/>
                </a:highlight>
                <a:latin typeface="Arial" panose="020B0604020202020204" pitchFamily="34" charset="0"/>
              </a:rPr>
              <a:t> לתמורה".</a:t>
            </a:r>
            <a:r>
              <a:rPr lang="he-IL" sz="2000" b="0" i="0" u="none" strike="noStrike" baseline="30000" dirty="0">
                <a:solidFill>
                  <a:srgbClr val="0645AD"/>
                </a:solidFill>
                <a:effectLst/>
                <a:highlight>
                  <a:srgbClr val="FFFFFF"/>
                </a:highlight>
                <a:latin typeface="Arial" panose="020B0604020202020204" pitchFamily="34" charset="0"/>
                <a:hlinkClick r:id="rId2"/>
              </a:rPr>
              <a:t>[26]</a:t>
            </a:r>
            <a:r>
              <a:rPr lang="he-IL" sz="2000" b="0" i="0" dirty="0">
                <a:solidFill>
                  <a:srgbClr val="202122"/>
                </a:solidFill>
                <a:effectLst/>
                <a:highlight>
                  <a:srgbClr val="FFFFFF"/>
                </a:highlight>
                <a:latin typeface="Arial" panose="020B0604020202020204" pitchFamily="34" charset="0"/>
              </a:rPr>
              <a:t> במסגרת המכון ניתן ללמוד לקראת </a:t>
            </a:r>
            <a:r>
              <a:rPr lang="he-IL" sz="2000" b="0" i="0" u="none" strike="noStrike" dirty="0">
                <a:solidFill>
                  <a:srgbClr val="0645AD"/>
                </a:solidFill>
                <a:effectLst/>
                <a:highlight>
                  <a:srgbClr val="FFFFFF"/>
                </a:highlight>
                <a:latin typeface="Arial" panose="020B0604020202020204" pitchFamily="34" charset="0"/>
                <a:hlinkClick r:id="rId3" tooltip="תואר שווה ערך"/>
              </a:rPr>
              <a:t>תואר שווה ערך</a:t>
            </a:r>
            <a:r>
              <a:rPr lang="he-IL" sz="2000" b="0" i="0" dirty="0">
                <a:solidFill>
                  <a:srgbClr val="202122"/>
                </a:solidFill>
                <a:effectLst/>
                <a:highlight>
                  <a:srgbClr val="FFFFFF"/>
                </a:highlight>
                <a:latin typeface="Arial" panose="020B0604020202020204" pitchFamily="34" charset="0"/>
              </a:rPr>
              <a:t>: "אקוויוולנט לתואר בוגר" ("דרגה מס' 1") ו"אקוויוולנט לתואר מוסמך" ("דרגה מס' 2").</a:t>
            </a:r>
            <a:r>
              <a:rPr lang="he-IL" sz="2000" b="0" i="0" u="none" strike="noStrike" baseline="30000" dirty="0">
                <a:solidFill>
                  <a:srgbClr val="0645AD"/>
                </a:solidFill>
                <a:effectLst/>
                <a:highlight>
                  <a:srgbClr val="FFFFFF"/>
                </a:highlight>
                <a:latin typeface="Arial" panose="020B0604020202020204" pitchFamily="34" charset="0"/>
                <a:hlinkClick r:id="rId4"/>
              </a:rPr>
              <a:t>[27]</a:t>
            </a:r>
            <a:endParaRPr lang="he-IL" sz="2000" b="0" i="0" dirty="0">
              <a:solidFill>
                <a:srgbClr val="202122"/>
              </a:solidFill>
              <a:effectLst/>
              <a:highlight>
                <a:srgbClr val="FFFFFF"/>
              </a:highlight>
              <a:latin typeface="Arial" panose="020B0604020202020204" pitchFamily="34" charset="0"/>
            </a:endParaRPr>
          </a:p>
          <a:p>
            <a:pPr marL="0" indent="0">
              <a:buNone/>
            </a:pPr>
            <a:r>
              <a:rPr lang="he-IL" sz="2000" b="0" i="0" dirty="0">
                <a:solidFill>
                  <a:srgbClr val="202122"/>
                </a:solidFill>
                <a:effectLst/>
                <a:highlight>
                  <a:srgbClr val="FFFFFF"/>
                </a:highlight>
                <a:latin typeface="Arial" panose="020B0604020202020204" pitchFamily="34" charset="0"/>
              </a:rPr>
              <a:t>בנוסף, מתקיימות במכון תוכניות לנשות חינוך ותיקות וגמלאיות.</a:t>
            </a:r>
            <a:r>
              <a:rPr lang="he-IL" sz="2000" b="0" i="0" u="none" strike="noStrike" baseline="30000" dirty="0">
                <a:solidFill>
                  <a:srgbClr val="0645AD"/>
                </a:solidFill>
                <a:effectLst/>
                <a:highlight>
                  <a:srgbClr val="FFFFFF"/>
                </a:highlight>
                <a:latin typeface="Arial" panose="020B0604020202020204" pitchFamily="34" charset="0"/>
                <a:hlinkClick r:id="rId2"/>
              </a:rPr>
              <a:t>[26]</a:t>
            </a:r>
            <a:r>
              <a:rPr lang="he-IL" sz="2000" b="0" i="0" u="none" strike="noStrike" baseline="30000" dirty="0">
                <a:solidFill>
                  <a:srgbClr val="0645AD"/>
                </a:solidFill>
                <a:effectLst/>
                <a:highlight>
                  <a:srgbClr val="FFFFFF"/>
                </a:highlight>
                <a:latin typeface="Arial" panose="020B0604020202020204" pitchFamily="34" charset="0"/>
              </a:rPr>
              <a:t>  (מתוך ויקיפדיה )</a:t>
            </a:r>
          </a:p>
          <a:p>
            <a:pPr marL="0" indent="0">
              <a:buNone/>
            </a:pPr>
            <a:endParaRPr lang="he-IL" sz="2000" b="0" i="0" u="none" strike="noStrike" baseline="30000" dirty="0">
              <a:solidFill>
                <a:srgbClr val="0645AD"/>
              </a:solidFill>
              <a:effectLst/>
              <a:highlight>
                <a:srgbClr val="FFFFFF"/>
              </a:highlight>
              <a:latin typeface="Arial" panose="020B0604020202020204" pitchFamily="34" charset="0"/>
            </a:endParaRPr>
          </a:p>
          <a:p>
            <a:pPr marL="0" indent="0">
              <a:buNone/>
            </a:pPr>
            <a:r>
              <a:rPr lang="he-IL" baseline="30000" dirty="0">
                <a:highlight>
                  <a:srgbClr val="FFFFFF"/>
                </a:highlight>
                <a:latin typeface="Arial" panose="020B0604020202020204" pitchFamily="34" charset="0"/>
              </a:rPr>
              <a:t>לפרטים נוספים על המכון: </a:t>
            </a:r>
            <a:r>
              <a:rPr lang="he-IL" baseline="30000" dirty="0">
                <a:solidFill>
                  <a:schemeClr val="accent1"/>
                </a:solidFill>
                <a:highlight>
                  <a:srgbClr val="FFFFFF"/>
                </a:highlight>
                <a:latin typeface="Arial" panose="020B0604020202020204" pitchFamily="34" charset="0"/>
                <a:hlinkClick r:id="rId5">
                  <a:extLst>
                    <a:ext uri="{A12FA001-AC4F-418D-AE19-62706E023703}">
                      <ahyp:hlinkClr xmlns:ahyp="http://schemas.microsoft.com/office/drawing/2018/hyperlinkcolor" val="tx"/>
                    </a:ext>
                  </a:extLst>
                </a:hlinkClick>
              </a:rPr>
              <a:t>תיאור סמינר הישן - ויקיפדיה חרדית</a:t>
            </a:r>
            <a:endParaRPr lang="he-IL" baseline="30000" dirty="0">
              <a:solidFill>
                <a:schemeClr val="accent1"/>
              </a:solidFill>
              <a:highlight>
                <a:srgbClr val="FFFFFF"/>
              </a:highlight>
              <a:latin typeface="Arial" panose="020B0604020202020204" pitchFamily="34" charset="0"/>
            </a:endParaRPr>
          </a:p>
          <a:p>
            <a:pPr marL="0" indent="0">
              <a:buNone/>
            </a:pPr>
            <a:endParaRPr lang="he-IL" sz="2000" baseline="30000" dirty="0">
              <a:solidFill>
                <a:schemeClr val="accent1"/>
              </a:solidFill>
              <a:highlight>
                <a:srgbClr val="FFFFFF"/>
              </a:highlight>
              <a:latin typeface="Arial" panose="020B0604020202020204" pitchFamily="34" charset="0"/>
            </a:endParaRPr>
          </a:p>
          <a:p>
            <a:pPr marL="0" indent="0">
              <a:buNone/>
            </a:pPr>
            <a:endParaRPr lang="he-IL" sz="2000" baseline="30000" dirty="0">
              <a:solidFill>
                <a:schemeClr val="accent1"/>
              </a:solidFill>
              <a:highlight>
                <a:srgbClr val="FFFFFF"/>
              </a:highlight>
              <a:latin typeface="Arial" panose="020B0604020202020204" pitchFamily="34" charset="0"/>
            </a:endParaRPr>
          </a:p>
          <a:p>
            <a:pPr marL="0" indent="0">
              <a:buNone/>
            </a:pPr>
            <a:r>
              <a:rPr lang="he-IL" sz="2000" b="1" i="0" u="none" strike="noStrike" dirty="0">
                <a:effectLst/>
                <a:latin typeface="Arial" panose="020B0604020202020204" pitchFamily="34" charset="0"/>
              </a:rPr>
              <a:t>האגף העיקרי שמולו הפרויקט מתנהל הוא: </a:t>
            </a:r>
          </a:p>
          <a:p>
            <a:pPr marL="0" indent="0">
              <a:buNone/>
            </a:pPr>
            <a:r>
              <a:rPr lang="he-IL" sz="2000" b="0" i="0" u="none" strike="noStrike" dirty="0">
                <a:effectLst/>
                <a:latin typeface="Arial" panose="020B0604020202020204" pitchFamily="34" charset="0"/>
              </a:rPr>
              <a:t>האגף האדמיניסטרטיבי של המכון.</a:t>
            </a:r>
          </a:p>
          <a:p>
            <a:pPr marL="0" indent="0">
              <a:buNone/>
            </a:pPr>
            <a:endParaRPr lang="he-IL" sz="2000" b="0" i="0" u="none" strike="noStrike" dirty="0">
              <a:effectLst/>
              <a:latin typeface="Arial" panose="020B0604020202020204" pitchFamily="34" charset="0"/>
            </a:endParaRPr>
          </a:p>
          <a:p>
            <a:pPr marL="0" indent="0">
              <a:buNone/>
            </a:pPr>
            <a:r>
              <a:rPr lang="he-IL" sz="2000" b="1" dirty="0">
                <a:latin typeface="Arial" panose="020B0604020202020204" pitchFamily="34" charset="0"/>
              </a:rPr>
              <a:t>אנשי קשר:</a:t>
            </a:r>
          </a:p>
          <a:p>
            <a:pPr marL="0" indent="0">
              <a:buNone/>
            </a:pPr>
            <a:r>
              <a:rPr lang="he-IL" sz="2000" dirty="0">
                <a:latin typeface="Arial" panose="020B0604020202020204" pitchFamily="34" charset="0"/>
              </a:rPr>
              <a:t>חני לוין </a:t>
            </a:r>
            <a:r>
              <a:rPr lang="en-US" sz="2000" dirty="0">
                <a:latin typeface="Arial" panose="020B0604020202020204" pitchFamily="34" charset="0"/>
              </a:rPr>
              <a:t>chlevin@mbj.org.il</a:t>
            </a:r>
            <a:endParaRPr lang="he-IL" sz="2000" dirty="0">
              <a:latin typeface="Arial" panose="020B0604020202020204" pitchFamily="34" charset="0"/>
            </a:endParaRPr>
          </a:p>
          <a:p>
            <a:pPr marL="0" indent="0">
              <a:buNone/>
            </a:pPr>
            <a:r>
              <a:rPr lang="he-IL" sz="2000" dirty="0">
                <a:latin typeface="Arial" panose="020B0604020202020204" pitchFamily="34" charset="0"/>
              </a:rPr>
              <a:t>חני </a:t>
            </a:r>
            <a:r>
              <a:rPr lang="he-IL" sz="2000" dirty="0" err="1">
                <a:latin typeface="Arial" panose="020B0604020202020204" pitchFamily="34" charset="0"/>
              </a:rPr>
              <a:t>פוליקמן</a:t>
            </a:r>
            <a:r>
              <a:rPr lang="he-IL" sz="2000" dirty="0">
                <a:latin typeface="Arial" panose="020B0604020202020204" pitchFamily="34" charset="0"/>
              </a:rPr>
              <a:t> </a:t>
            </a:r>
            <a:r>
              <a:rPr lang="en-US" sz="2000" dirty="0">
                <a:latin typeface="Arial" panose="020B0604020202020204" pitchFamily="34" charset="0"/>
              </a:rPr>
              <a:t>ch-f@mbj.org.il</a:t>
            </a:r>
            <a:endParaRPr lang="he-IL" sz="2000" dirty="0">
              <a:latin typeface="Arial" panose="020B0604020202020204" pitchFamily="34" charset="0"/>
            </a:endParaRPr>
          </a:p>
          <a:p>
            <a:pPr marL="0" indent="0">
              <a:buNone/>
            </a:pPr>
            <a:r>
              <a:rPr lang="he-IL" sz="2000" dirty="0">
                <a:latin typeface="Arial" panose="020B0604020202020204" pitchFamily="34" charset="0"/>
              </a:rPr>
              <a:t>שולמית ברלין </a:t>
            </a:r>
            <a:r>
              <a:rPr lang="en-US" sz="2000" dirty="0">
                <a:latin typeface="Arial" panose="020B0604020202020204" pitchFamily="34" charset="0"/>
              </a:rPr>
              <a:t>shulamitberlin@gmail.com</a:t>
            </a:r>
            <a:endParaRPr lang="he-IL" sz="2000" dirty="0"/>
          </a:p>
        </p:txBody>
      </p:sp>
    </p:spTree>
    <p:extLst>
      <p:ext uri="{BB962C8B-B14F-4D97-AF65-F5344CB8AC3E}">
        <p14:creationId xmlns:p14="http://schemas.microsoft.com/office/powerpoint/2010/main" val="26032166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3313019977"/>
              </p:ext>
            </p:extLst>
          </p:nvPr>
        </p:nvGraphicFramePr>
        <p:xfrm>
          <a:off x="513767" y="67961"/>
          <a:ext cx="11274578" cy="6382216"/>
        </p:xfrm>
        <a:graphic>
          <a:graphicData uri="http://schemas.openxmlformats.org/drawingml/2006/table">
            <a:tbl>
              <a:tblPr rtl="1" firstRow="1" bandRow="1">
                <a:tableStyleId>{073A0DAA-6AF3-43AB-8588-CEC1D06C72B9}</a:tableStyleId>
              </a:tblPr>
              <a:tblGrid>
                <a:gridCol w="2696361">
                  <a:extLst>
                    <a:ext uri="{9D8B030D-6E8A-4147-A177-3AD203B41FA5}">
                      <a16:colId xmlns:a16="http://schemas.microsoft.com/office/drawing/2014/main" val="3535722932"/>
                    </a:ext>
                  </a:extLst>
                </a:gridCol>
                <a:gridCol w="1841485">
                  <a:extLst>
                    <a:ext uri="{9D8B030D-6E8A-4147-A177-3AD203B41FA5}">
                      <a16:colId xmlns:a16="http://schemas.microsoft.com/office/drawing/2014/main" val="1647304356"/>
                    </a:ext>
                  </a:extLst>
                </a:gridCol>
                <a:gridCol w="1807331">
                  <a:extLst>
                    <a:ext uri="{9D8B030D-6E8A-4147-A177-3AD203B41FA5}">
                      <a16:colId xmlns:a16="http://schemas.microsoft.com/office/drawing/2014/main" val="1987026305"/>
                    </a:ext>
                  </a:extLst>
                </a:gridCol>
                <a:gridCol w="4929401">
                  <a:extLst>
                    <a:ext uri="{9D8B030D-6E8A-4147-A177-3AD203B41FA5}">
                      <a16:colId xmlns:a16="http://schemas.microsoft.com/office/drawing/2014/main" val="339553832"/>
                    </a:ext>
                  </a:extLst>
                </a:gridCol>
              </a:tblGrid>
              <a:tr h="529743">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5742136">
                <a:tc>
                  <a:txBody>
                    <a:bodyPr/>
                    <a:lstStyle/>
                    <a:p>
                      <a:pPr rtl="1"/>
                      <a:r>
                        <a:rPr lang="he-IL" sz="1800" dirty="0"/>
                        <a:t>הצגת היסטורית הנוכחות לפי מזהה סטודנט בתוך לוח השנה של המערכת. </a:t>
                      </a:r>
                    </a:p>
                    <a:p>
                      <a:pPr rtl="1"/>
                      <a:endParaRPr lang="he-IL" dirty="0"/>
                    </a:p>
                  </a:txBody>
                  <a:tcPr/>
                </a:tc>
                <a:tc>
                  <a:txBody>
                    <a:bodyPr/>
                    <a:lstStyle/>
                    <a:p>
                      <a:pPr rtl="1"/>
                      <a:r>
                        <a:rPr lang="en-US" sz="1800" dirty="0"/>
                        <a:t>Angular</a:t>
                      </a:r>
                      <a:endParaRPr lang="he-IL" sz="1800" dirty="0"/>
                    </a:p>
                    <a:p>
                      <a:pPr rtl="1"/>
                      <a:endParaRPr lang="he-IL" dirty="0"/>
                    </a:p>
                  </a:txBody>
                  <a:tcPr/>
                </a:tc>
                <a:tc>
                  <a:txBody>
                    <a:bodyPr/>
                    <a:lstStyle/>
                    <a:p>
                      <a:pPr rtl="1"/>
                      <a:r>
                        <a:rPr lang="en-US" sz="1800" dirty="0"/>
                        <a:t>TS</a:t>
                      </a:r>
                      <a:endParaRPr lang="he-IL" dirty="0"/>
                    </a:p>
                  </a:txBody>
                  <a:tcPr/>
                </a:tc>
                <a:tc>
                  <a:txBody>
                    <a:bodyPr/>
                    <a:lstStyle/>
                    <a:p>
                      <a:pPr lvl="1"/>
                      <a:r>
                        <a:rPr lang="he-IL" sz="1800" b="0" kern="1200" dirty="0">
                          <a:solidFill>
                            <a:schemeClr val="dk1"/>
                          </a:solidFill>
                          <a:effectLst/>
                          <a:latin typeface="+mn-lt"/>
                          <a:ea typeface="+mn-ea"/>
                          <a:cs typeface="+mn-cs"/>
                        </a:rPr>
                        <a:t>- יצרתי כפתור בתוך פרטי הסטודנט להצגת היסטורית הנוכחות עבור תלמיד ספציפי,</a:t>
                      </a:r>
                    </a:p>
                    <a:p>
                      <a:pPr lvl="1"/>
                      <a:r>
                        <a:rPr lang="he-IL" sz="1800" b="0" kern="1200" dirty="0">
                          <a:solidFill>
                            <a:schemeClr val="dk1"/>
                          </a:solidFill>
                          <a:effectLst/>
                          <a:latin typeface="+mn-lt"/>
                          <a:ea typeface="+mn-ea"/>
                          <a:cs typeface="+mn-cs"/>
                        </a:rPr>
                        <a:t>- יצרתי </a:t>
                      </a:r>
                      <a:r>
                        <a:rPr lang="en-US" sz="1800" b="0" kern="1200" dirty="0">
                          <a:solidFill>
                            <a:schemeClr val="dk1"/>
                          </a:solidFill>
                          <a:effectLst/>
                          <a:latin typeface="+mn-lt"/>
                          <a:ea typeface="+mn-ea"/>
                          <a:cs typeface="+mn-cs"/>
                        </a:rPr>
                        <a:t> service </a:t>
                      </a:r>
                      <a:r>
                        <a:rPr lang="he-IL" sz="1800" b="0" kern="1200" dirty="0" err="1">
                          <a:solidFill>
                            <a:schemeClr val="dk1"/>
                          </a:solidFill>
                          <a:effectLst/>
                          <a:latin typeface="+mn-lt"/>
                          <a:ea typeface="+mn-ea"/>
                          <a:cs typeface="+mn-cs"/>
                        </a:rPr>
                        <a:t>באנגולר</a:t>
                      </a:r>
                      <a:r>
                        <a:rPr lang="he-IL" sz="1800" b="0" kern="1200" dirty="0">
                          <a:solidFill>
                            <a:schemeClr val="dk1"/>
                          </a:solidFill>
                          <a:effectLst/>
                          <a:latin typeface="+mn-lt"/>
                          <a:ea typeface="+mn-ea"/>
                          <a:cs typeface="+mn-cs"/>
                        </a:rPr>
                        <a:t> שהוא יבצע קריאת שרת</a:t>
                      </a:r>
                    </a:p>
                    <a:p>
                      <a:pPr lvl="1"/>
                      <a:r>
                        <a:rPr lang="he-IL" sz="1800" b="0" kern="1200" dirty="0">
                          <a:solidFill>
                            <a:schemeClr val="dk1"/>
                          </a:solidFill>
                          <a:effectLst/>
                          <a:latin typeface="+mn-lt"/>
                          <a:ea typeface="+mn-ea"/>
                          <a:cs typeface="+mn-cs"/>
                        </a:rPr>
                        <a:t>ל</a:t>
                      </a:r>
                      <a:r>
                        <a:rPr lang="en-US" sz="1800" b="0" kern="1200" dirty="0">
                          <a:solidFill>
                            <a:schemeClr val="dk1"/>
                          </a:solidFill>
                          <a:effectLst/>
                          <a:latin typeface="+mn-lt"/>
                          <a:ea typeface="+mn-ea"/>
                          <a:cs typeface="+mn-cs"/>
                        </a:rPr>
                        <a:t>micro-service  </a:t>
                      </a:r>
                      <a:r>
                        <a:rPr lang="he-IL" sz="1800" b="0" kern="1200" dirty="0">
                          <a:solidFill>
                            <a:schemeClr val="dk1"/>
                          </a:solidFill>
                          <a:effectLst/>
                          <a:latin typeface="+mn-lt"/>
                          <a:ea typeface="+mn-ea"/>
                          <a:cs typeface="+mn-cs"/>
                        </a:rPr>
                        <a:t> של ה-</a:t>
                      </a:r>
                      <a:r>
                        <a:rPr lang="en-US" sz="1800" b="0" kern="1200" dirty="0">
                          <a:solidFill>
                            <a:schemeClr val="dk1"/>
                          </a:solidFill>
                          <a:effectLst/>
                          <a:latin typeface="+mn-lt"/>
                          <a:ea typeface="+mn-ea"/>
                          <a:cs typeface="+mn-cs"/>
                        </a:rPr>
                        <a:t>Attendance-service</a:t>
                      </a:r>
                    </a:p>
                    <a:p>
                      <a:pPr lvl="1"/>
                      <a:r>
                        <a:rPr lang="he-IL" sz="1800" b="0" kern="1200" dirty="0">
                          <a:solidFill>
                            <a:schemeClr val="dk1"/>
                          </a:solidFill>
                          <a:effectLst/>
                          <a:latin typeface="+mn-lt"/>
                          <a:ea typeface="+mn-ea"/>
                          <a:cs typeface="+mn-cs"/>
                        </a:rPr>
                        <a:t>לפונקציה שמחזירה לי רשימה של הנוכחיות עבור תלמיד ספציפי.</a:t>
                      </a:r>
                    </a:p>
                    <a:p>
                      <a:pPr lvl="1"/>
                      <a:r>
                        <a:rPr lang="he-IL" sz="1800" b="0" kern="1200" dirty="0">
                          <a:solidFill>
                            <a:schemeClr val="dk1"/>
                          </a:solidFill>
                          <a:effectLst/>
                          <a:latin typeface="+mn-lt"/>
                          <a:ea typeface="+mn-ea"/>
                          <a:cs typeface="+mn-cs"/>
                        </a:rPr>
                        <a:t>- ניתוב </a:t>
                      </a:r>
                      <a:r>
                        <a:rPr lang="he-IL" sz="1800" b="0" kern="1200" dirty="0" err="1">
                          <a:solidFill>
                            <a:schemeClr val="dk1"/>
                          </a:solidFill>
                          <a:effectLst/>
                          <a:latin typeface="+mn-lt"/>
                          <a:ea typeface="+mn-ea"/>
                          <a:cs typeface="+mn-cs"/>
                        </a:rPr>
                        <a:t>לקומפוננטת</a:t>
                      </a:r>
                      <a:r>
                        <a:rPr lang="he-IL" sz="1800" b="0" kern="1200" dirty="0">
                          <a:solidFill>
                            <a:schemeClr val="dk1"/>
                          </a:solidFill>
                          <a:effectLst/>
                          <a:latin typeface="+mn-lt"/>
                          <a:ea typeface="+mn-ea"/>
                          <a:cs typeface="+mn-cs"/>
                        </a:rPr>
                        <a:t> ה-</a:t>
                      </a:r>
                      <a:r>
                        <a:rPr lang="en-US" sz="1800" b="0" kern="1200" dirty="0">
                          <a:solidFill>
                            <a:schemeClr val="dk1"/>
                          </a:solidFill>
                          <a:effectLst/>
                          <a:latin typeface="+mn-lt"/>
                          <a:ea typeface="+mn-ea"/>
                          <a:cs typeface="+mn-cs"/>
                        </a:rPr>
                        <a:t> Attendance </a:t>
                      </a:r>
                      <a:r>
                        <a:rPr lang="he-IL" sz="1800" b="0" kern="1200" dirty="0">
                          <a:solidFill>
                            <a:schemeClr val="dk1"/>
                          </a:solidFill>
                          <a:effectLst/>
                          <a:latin typeface="+mn-lt"/>
                          <a:ea typeface="+mn-ea"/>
                          <a:cs typeface="+mn-cs"/>
                        </a:rPr>
                        <a:t>שמוגדרת </a:t>
                      </a:r>
                      <a:r>
                        <a:rPr lang="he-IL" sz="1800" b="0" kern="1200" dirty="0" err="1">
                          <a:solidFill>
                            <a:schemeClr val="dk1"/>
                          </a:solidFill>
                          <a:effectLst/>
                          <a:latin typeface="+mn-lt"/>
                          <a:ea typeface="+mn-ea"/>
                          <a:cs typeface="+mn-cs"/>
                        </a:rPr>
                        <a:t>באנגולר</a:t>
                      </a:r>
                      <a:r>
                        <a:rPr lang="he-IL" sz="1800" b="0" kern="1200" dirty="0">
                          <a:solidFill>
                            <a:schemeClr val="dk1"/>
                          </a:solidFill>
                          <a:effectLst/>
                          <a:latin typeface="+mn-lt"/>
                          <a:ea typeface="+mn-ea"/>
                          <a:cs typeface="+mn-cs"/>
                        </a:rPr>
                        <a:t> והצגה של הנוכחות בלוח השנה-</a:t>
                      </a:r>
                      <a:r>
                        <a:rPr lang="en-US" sz="1800" b="0" kern="1200" dirty="0">
                          <a:solidFill>
                            <a:schemeClr val="dk1"/>
                          </a:solidFill>
                          <a:effectLst/>
                          <a:latin typeface="+mn-lt"/>
                          <a:ea typeface="+mn-ea"/>
                          <a:cs typeface="+mn-cs"/>
                        </a:rPr>
                        <a:t>    Calendar </a:t>
                      </a:r>
                      <a:r>
                        <a:rPr lang="he-IL" sz="1800" b="0" kern="1200" dirty="0">
                          <a:solidFill>
                            <a:schemeClr val="dk1"/>
                          </a:solidFill>
                          <a:effectLst/>
                          <a:latin typeface="+mn-lt"/>
                          <a:ea typeface="+mn-ea"/>
                          <a:cs typeface="+mn-cs"/>
                        </a:rPr>
                        <a:t> של המכללה- ע"י יצירת אירוע בלוח השנה באתר.</a:t>
                      </a:r>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23809074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0451A527-07A5-8444-A251-55E229E646A1}"/>
              </a:ext>
            </a:extLst>
          </p:cNvPr>
          <p:cNvPicPr>
            <a:picLocks noChangeAspect="1"/>
          </p:cNvPicPr>
          <p:nvPr/>
        </p:nvPicPr>
        <p:blipFill>
          <a:blip r:embed="rId2"/>
          <a:stretch>
            <a:fillRect/>
          </a:stretch>
        </p:blipFill>
        <p:spPr>
          <a:xfrm>
            <a:off x="-12973" y="4250929"/>
            <a:ext cx="8612182" cy="2607071"/>
          </a:xfrm>
          <a:prstGeom prst="rect">
            <a:avLst/>
          </a:prstGeom>
        </p:spPr>
      </p:pic>
      <p:pic>
        <p:nvPicPr>
          <p:cNvPr id="6" name="תמונה 5">
            <a:extLst>
              <a:ext uri="{FF2B5EF4-FFF2-40B4-BE49-F238E27FC236}">
                <a16:creationId xmlns:a16="http://schemas.microsoft.com/office/drawing/2014/main" id="{147E3988-C941-E9E4-7F46-79CBC5033A54}"/>
              </a:ext>
            </a:extLst>
          </p:cNvPr>
          <p:cNvPicPr>
            <a:picLocks noChangeAspect="1"/>
          </p:cNvPicPr>
          <p:nvPr/>
        </p:nvPicPr>
        <p:blipFill>
          <a:blip r:embed="rId3"/>
          <a:stretch>
            <a:fillRect/>
          </a:stretch>
        </p:blipFill>
        <p:spPr>
          <a:xfrm>
            <a:off x="424017" y="468990"/>
            <a:ext cx="5079334" cy="3736522"/>
          </a:xfrm>
          <a:prstGeom prst="rect">
            <a:avLst/>
          </a:prstGeom>
        </p:spPr>
      </p:pic>
      <p:cxnSp>
        <p:nvCxnSpPr>
          <p:cNvPr id="14" name="מחבר חץ ישר 13">
            <a:extLst>
              <a:ext uri="{FF2B5EF4-FFF2-40B4-BE49-F238E27FC236}">
                <a16:creationId xmlns:a16="http://schemas.microsoft.com/office/drawing/2014/main" id="{82C3D3B6-57B3-E230-0502-2B17E1E5A505}"/>
              </a:ext>
            </a:extLst>
          </p:cNvPr>
          <p:cNvCxnSpPr>
            <a:cxnSpLocks/>
          </p:cNvCxnSpPr>
          <p:nvPr/>
        </p:nvCxnSpPr>
        <p:spPr>
          <a:xfrm flipV="1">
            <a:off x="1673835" y="2652488"/>
            <a:ext cx="1277738" cy="2428185"/>
          </a:xfrm>
          <a:prstGeom prst="straightConnector1">
            <a:avLst/>
          </a:prstGeom>
          <a:ln>
            <a:solidFill>
              <a:srgbClr val="008B8B"/>
            </a:solidFill>
            <a:tailEnd type="triangle"/>
          </a:ln>
        </p:spPr>
        <p:style>
          <a:lnRef idx="2">
            <a:schemeClr val="accent4"/>
          </a:lnRef>
          <a:fillRef idx="0">
            <a:schemeClr val="accent4"/>
          </a:fillRef>
          <a:effectRef idx="1">
            <a:schemeClr val="accent4"/>
          </a:effectRef>
          <a:fontRef idx="minor">
            <a:schemeClr val="tx1"/>
          </a:fontRef>
        </p:style>
      </p:cxnSp>
      <p:pic>
        <p:nvPicPr>
          <p:cNvPr id="28" name="תמונה 27">
            <a:extLst>
              <a:ext uri="{FF2B5EF4-FFF2-40B4-BE49-F238E27FC236}">
                <a16:creationId xmlns:a16="http://schemas.microsoft.com/office/drawing/2014/main" id="{2599DDE4-4409-B27D-959C-88FEBB326921}"/>
              </a:ext>
            </a:extLst>
          </p:cNvPr>
          <p:cNvPicPr>
            <a:picLocks noChangeAspect="1"/>
          </p:cNvPicPr>
          <p:nvPr/>
        </p:nvPicPr>
        <p:blipFill>
          <a:blip r:embed="rId4"/>
          <a:stretch>
            <a:fillRect/>
          </a:stretch>
        </p:blipFill>
        <p:spPr>
          <a:xfrm>
            <a:off x="5695056" y="411270"/>
            <a:ext cx="6209987" cy="3903420"/>
          </a:xfrm>
          <a:prstGeom prst="rect">
            <a:avLst/>
          </a:prstGeom>
        </p:spPr>
      </p:pic>
      <p:cxnSp>
        <p:nvCxnSpPr>
          <p:cNvPr id="7" name="מחבר חץ ישר 6">
            <a:extLst>
              <a:ext uri="{FF2B5EF4-FFF2-40B4-BE49-F238E27FC236}">
                <a16:creationId xmlns:a16="http://schemas.microsoft.com/office/drawing/2014/main" id="{87B9C868-AB6F-786A-4D90-7824E8339164}"/>
              </a:ext>
            </a:extLst>
          </p:cNvPr>
          <p:cNvCxnSpPr>
            <a:cxnSpLocks/>
          </p:cNvCxnSpPr>
          <p:nvPr/>
        </p:nvCxnSpPr>
        <p:spPr>
          <a:xfrm flipV="1">
            <a:off x="4456943" y="548209"/>
            <a:ext cx="6430792" cy="1814771"/>
          </a:xfrm>
          <a:prstGeom prst="straightConnector1">
            <a:avLst/>
          </a:prstGeom>
          <a:ln>
            <a:solidFill>
              <a:srgbClr val="5F9EA0"/>
            </a:solidFill>
            <a:tailEnd type="triangle"/>
          </a:ln>
        </p:spPr>
        <p:style>
          <a:lnRef idx="2">
            <a:schemeClr val="accent4"/>
          </a:lnRef>
          <a:fillRef idx="0">
            <a:schemeClr val="accent4"/>
          </a:fillRef>
          <a:effectRef idx="1">
            <a:schemeClr val="accent4"/>
          </a:effectRef>
          <a:fontRef idx="minor">
            <a:schemeClr val="tx1"/>
          </a:fontRef>
        </p:style>
      </p:cxnSp>
      <p:sp>
        <p:nvSpPr>
          <p:cNvPr id="31" name="אליפסה 30">
            <a:extLst>
              <a:ext uri="{FF2B5EF4-FFF2-40B4-BE49-F238E27FC236}">
                <a16:creationId xmlns:a16="http://schemas.microsoft.com/office/drawing/2014/main" id="{1BD58884-4BDB-DDB5-98DE-2C9D46E9E8E1}"/>
              </a:ext>
            </a:extLst>
          </p:cNvPr>
          <p:cNvSpPr/>
          <p:nvPr/>
        </p:nvSpPr>
        <p:spPr>
          <a:xfrm>
            <a:off x="10800217" y="356794"/>
            <a:ext cx="763009" cy="224392"/>
          </a:xfrm>
          <a:prstGeom prst="ellipse">
            <a:avLst/>
          </a:prstGeom>
          <a:noFill/>
          <a:ln>
            <a:solidFill>
              <a:srgbClr val="5F9EA0"/>
            </a:solidFill>
          </a:ln>
        </p:spPr>
        <p:style>
          <a:lnRef idx="2">
            <a:schemeClr val="accent4"/>
          </a:lnRef>
          <a:fillRef idx="1">
            <a:schemeClr val="lt1"/>
          </a:fillRef>
          <a:effectRef idx="0">
            <a:schemeClr val="accent4"/>
          </a:effectRef>
          <a:fontRef idx="minor">
            <a:schemeClr val="dk1"/>
          </a:fontRef>
        </p:style>
        <p:txBody>
          <a:bodyPr rtlCol="1" anchor="ctr"/>
          <a:lstStyle/>
          <a:p>
            <a:pPr algn="ctr"/>
            <a:endParaRPr lang="he-IL"/>
          </a:p>
        </p:txBody>
      </p:sp>
      <p:sp>
        <p:nvSpPr>
          <p:cNvPr id="36" name="תיבת טקסט 35">
            <a:extLst>
              <a:ext uri="{FF2B5EF4-FFF2-40B4-BE49-F238E27FC236}">
                <a16:creationId xmlns:a16="http://schemas.microsoft.com/office/drawing/2014/main" id="{A032C6BC-1AFD-F7BD-21CD-F2BE474BCF9D}"/>
              </a:ext>
            </a:extLst>
          </p:cNvPr>
          <p:cNvSpPr txBox="1"/>
          <p:nvPr/>
        </p:nvSpPr>
        <p:spPr>
          <a:xfrm>
            <a:off x="8193267" y="4897266"/>
            <a:ext cx="3851575" cy="1384995"/>
          </a:xfrm>
          <a:prstGeom prst="rect">
            <a:avLst/>
          </a:prstGeom>
          <a:noFill/>
          <a:ln>
            <a:solidFill>
              <a:srgbClr val="5F9EA0"/>
            </a:solidFill>
          </a:ln>
        </p:spPr>
        <p:txBody>
          <a:bodyPr wrap="square" rtlCol="1">
            <a:spAutoFit/>
          </a:bodyPr>
          <a:lstStyle/>
          <a:p>
            <a:r>
              <a:rPr lang="he-IL" sz="1400" dirty="0"/>
              <a:t>בעץ לחיצה על פרטים נוספים נפתח לי מסך עם פרטים נוספים על הסטודנט בנוסף כפתור להיסטורית נוכחות –בעת לחיצה על כפתור זה אני מועברת למסך של הלוח שנה ובו מוצגים לי כל </a:t>
            </a:r>
            <a:r>
              <a:rPr lang="he-IL" sz="1400" dirty="0" err="1"/>
              <a:t>הנוכחויות</a:t>
            </a:r>
            <a:r>
              <a:rPr lang="he-IL" sz="1400" dirty="0"/>
              <a:t> עבור הסטודנט הספציפי הזה </a:t>
            </a:r>
            <a:r>
              <a:rPr lang="he-IL" sz="1400" dirty="0" err="1"/>
              <a:t>התארכים</a:t>
            </a:r>
            <a:r>
              <a:rPr lang="he-IL" sz="1400" dirty="0"/>
              <a:t> מודגשים בלוח השנה בקטן ומוצג לי </a:t>
            </a:r>
            <a:r>
              <a:rPr lang="en-US" sz="1400" dirty="0"/>
              <a:t>V</a:t>
            </a:r>
            <a:r>
              <a:rPr lang="he-IL" sz="1400" dirty="0"/>
              <a:t> או </a:t>
            </a:r>
            <a:r>
              <a:rPr lang="en-US" sz="1400" dirty="0"/>
              <a:t>X</a:t>
            </a:r>
            <a:r>
              <a:rPr lang="he-IL" sz="1400" dirty="0"/>
              <a:t> בהתאם לנוכחות </a:t>
            </a:r>
          </a:p>
        </p:txBody>
      </p:sp>
      <p:cxnSp>
        <p:nvCxnSpPr>
          <p:cNvPr id="38" name="מחבר חץ ישר 37">
            <a:extLst>
              <a:ext uri="{FF2B5EF4-FFF2-40B4-BE49-F238E27FC236}">
                <a16:creationId xmlns:a16="http://schemas.microsoft.com/office/drawing/2014/main" id="{C2806C06-CFFE-91E7-BED4-F30B3E6D92C0}"/>
              </a:ext>
            </a:extLst>
          </p:cNvPr>
          <p:cNvCxnSpPr/>
          <p:nvPr/>
        </p:nvCxnSpPr>
        <p:spPr>
          <a:xfrm flipV="1">
            <a:off x="11015189" y="2815868"/>
            <a:ext cx="0" cy="20710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9299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תיבת טקסט 35">
            <a:extLst>
              <a:ext uri="{FF2B5EF4-FFF2-40B4-BE49-F238E27FC236}">
                <a16:creationId xmlns:a16="http://schemas.microsoft.com/office/drawing/2014/main" id="{A032C6BC-1AFD-F7BD-21CD-F2BE474BCF9D}"/>
              </a:ext>
            </a:extLst>
          </p:cNvPr>
          <p:cNvSpPr txBox="1"/>
          <p:nvPr/>
        </p:nvSpPr>
        <p:spPr>
          <a:xfrm>
            <a:off x="7734259" y="5062631"/>
            <a:ext cx="4233225" cy="1169551"/>
          </a:xfrm>
          <a:prstGeom prst="rect">
            <a:avLst/>
          </a:prstGeom>
          <a:noFill/>
          <a:ln>
            <a:solidFill>
              <a:srgbClr val="5F9EA0"/>
            </a:solidFill>
          </a:ln>
        </p:spPr>
        <p:txBody>
          <a:bodyPr wrap="square" rtlCol="1">
            <a:spAutoFit/>
          </a:bodyPr>
          <a:lstStyle/>
          <a:p>
            <a:r>
              <a:rPr lang="he-IL" sz="1400" dirty="0"/>
              <a:t>בלחיצה על כפתור הלינק -ניתוב </a:t>
            </a:r>
            <a:r>
              <a:rPr lang="he-IL" sz="1400" dirty="0" err="1"/>
              <a:t>לקומפוננטה</a:t>
            </a:r>
            <a:r>
              <a:rPr lang="he-IL" sz="1400" dirty="0"/>
              <a:t> של הנוכחות</a:t>
            </a:r>
            <a:br>
              <a:rPr lang="en-US" sz="1400" dirty="0"/>
            </a:br>
            <a:r>
              <a:rPr lang="he-IL" sz="1400" dirty="0"/>
              <a:t>שלפתי את המזהה של הסטודנט מתוך ה-</a:t>
            </a:r>
            <a:r>
              <a:rPr lang="en-US" sz="1400" dirty="0"/>
              <a:t>parms</a:t>
            </a:r>
          </a:p>
          <a:p>
            <a:r>
              <a:rPr lang="he-IL" sz="1400" dirty="0"/>
              <a:t>הפונקציה-</a:t>
            </a:r>
            <a:r>
              <a:rPr lang="en-US" sz="1400" dirty="0" err="1"/>
              <a:t>loadAttendace</a:t>
            </a:r>
            <a:r>
              <a:rPr lang="en-US" sz="1400" dirty="0"/>
              <a:t> </a:t>
            </a:r>
            <a:r>
              <a:rPr lang="he-IL" sz="1400" dirty="0"/>
              <a:t> קוראת </a:t>
            </a:r>
            <a:r>
              <a:rPr lang="he-IL" sz="1400" dirty="0" err="1"/>
              <a:t>לסרביס</a:t>
            </a:r>
            <a:r>
              <a:rPr lang="he-IL" sz="1400" dirty="0"/>
              <a:t> של הנוכחות ומבצעת קריאת שרת ל-</a:t>
            </a:r>
            <a:r>
              <a:rPr lang="en-US" sz="1400" dirty="0"/>
              <a:t>Attendance-service </a:t>
            </a:r>
            <a:r>
              <a:rPr lang="he-IL" sz="1400" dirty="0"/>
              <a:t> ב-</a:t>
            </a:r>
            <a:r>
              <a:rPr lang="en-US" sz="1400" dirty="0"/>
              <a:t>java </a:t>
            </a:r>
            <a:r>
              <a:rPr lang="he-IL" sz="1400" dirty="0"/>
              <a:t>לקבת כל היסטורית הנוכחות עבור התלמיד הספציפי.</a:t>
            </a:r>
          </a:p>
        </p:txBody>
      </p:sp>
      <p:pic>
        <p:nvPicPr>
          <p:cNvPr id="4" name="תמונה 3">
            <a:extLst>
              <a:ext uri="{FF2B5EF4-FFF2-40B4-BE49-F238E27FC236}">
                <a16:creationId xmlns:a16="http://schemas.microsoft.com/office/drawing/2014/main" id="{D5537210-29A8-70F1-BDB8-C4F6BC5900A6}"/>
              </a:ext>
            </a:extLst>
          </p:cNvPr>
          <p:cNvPicPr>
            <a:picLocks noChangeAspect="1"/>
          </p:cNvPicPr>
          <p:nvPr/>
        </p:nvPicPr>
        <p:blipFill>
          <a:blip r:embed="rId2"/>
          <a:stretch>
            <a:fillRect/>
          </a:stretch>
        </p:blipFill>
        <p:spPr>
          <a:xfrm>
            <a:off x="224516" y="3061043"/>
            <a:ext cx="7369099" cy="3548998"/>
          </a:xfrm>
          <a:prstGeom prst="rect">
            <a:avLst/>
          </a:prstGeom>
        </p:spPr>
      </p:pic>
      <p:pic>
        <p:nvPicPr>
          <p:cNvPr id="8" name="תמונה 7">
            <a:extLst>
              <a:ext uri="{FF2B5EF4-FFF2-40B4-BE49-F238E27FC236}">
                <a16:creationId xmlns:a16="http://schemas.microsoft.com/office/drawing/2014/main" id="{8A1D81EF-D7FE-729A-5C02-F3900D00C90E}"/>
              </a:ext>
            </a:extLst>
          </p:cNvPr>
          <p:cNvPicPr>
            <a:picLocks noChangeAspect="1"/>
          </p:cNvPicPr>
          <p:nvPr/>
        </p:nvPicPr>
        <p:blipFill>
          <a:blip r:embed="rId3"/>
          <a:stretch>
            <a:fillRect/>
          </a:stretch>
        </p:blipFill>
        <p:spPr>
          <a:xfrm>
            <a:off x="5547720" y="147001"/>
            <a:ext cx="6326463" cy="4753215"/>
          </a:xfrm>
          <a:prstGeom prst="rect">
            <a:avLst/>
          </a:prstGeom>
        </p:spPr>
      </p:pic>
      <p:pic>
        <p:nvPicPr>
          <p:cNvPr id="10" name="תמונה 9">
            <a:extLst>
              <a:ext uri="{FF2B5EF4-FFF2-40B4-BE49-F238E27FC236}">
                <a16:creationId xmlns:a16="http://schemas.microsoft.com/office/drawing/2014/main" id="{99933967-8C4C-1AA3-E193-8284838313AE}"/>
              </a:ext>
            </a:extLst>
          </p:cNvPr>
          <p:cNvPicPr>
            <a:picLocks noChangeAspect="1"/>
          </p:cNvPicPr>
          <p:nvPr/>
        </p:nvPicPr>
        <p:blipFill>
          <a:blip r:embed="rId4"/>
          <a:stretch>
            <a:fillRect/>
          </a:stretch>
        </p:blipFill>
        <p:spPr>
          <a:xfrm>
            <a:off x="397329" y="147001"/>
            <a:ext cx="4856467" cy="2861285"/>
          </a:xfrm>
          <a:prstGeom prst="rect">
            <a:avLst/>
          </a:prstGeom>
        </p:spPr>
      </p:pic>
      <p:cxnSp>
        <p:nvCxnSpPr>
          <p:cNvPr id="3" name="מחבר חץ ישר 2">
            <a:extLst>
              <a:ext uri="{FF2B5EF4-FFF2-40B4-BE49-F238E27FC236}">
                <a16:creationId xmlns:a16="http://schemas.microsoft.com/office/drawing/2014/main" id="{88801EC9-A5AC-6286-062A-6D42DE89DAF6}"/>
              </a:ext>
            </a:extLst>
          </p:cNvPr>
          <p:cNvCxnSpPr>
            <a:cxnSpLocks/>
          </p:cNvCxnSpPr>
          <p:nvPr/>
        </p:nvCxnSpPr>
        <p:spPr>
          <a:xfrm flipV="1">
            <a:off x="3021759" y="1138458"/>
            <a:ext cx="3120052" cy="39241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מחבר חץ ישר 6">
            <a:extLst>
              <a:ext uri="{FF2B5EF4-FFF2-40B4-BE49-F238E27FC236}">
                <a16:creationId xmlns:a16="http://schemas.microsoft.com/office/drawing/2014/main" id="{5C275D0F-F66D-3DFE-FB78-E7ED9405F3AB}"/>
              </a:ext>
            </a:extLst>
          </p:cNvPr>
          <p:cNvCxnSpPr/>
          <p:nvPr/>
        </p:nvCxnSpPr>
        <p:spPr>
          <a:xfrm flipH="1">
            <a:off x="3366930" y="2113415"/>
            <a:ext cx="3082315" cy="46628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0205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תיבת טקסט 35">
            <a:extLst>
              <a:ext uri="{FF2B5EF4-FFF2-40B4-BE49-F238E27FC236}">
                <a16:creationId xmlns:a16="http://schemas.microsoft.com/office/drawing/2014/main" id="{A032C6BC-1AFD-F7BD-21CD-F2BE474BCF9D}"/>
              </a:ext>
            </a:extLst>
          </p:cNvPr>
          <p:cNvSpPr txBox="1"/>
          <p:nvPr/>
        </p:nvSpPr>
        <p:spPr>
          <a:xfrm>
            <a:off x="1018566" y="833756"/>
            <a:ext cx="4233225" cy="523220"/>
          </a:xfrm>
          <a:prstGeom prst="rect">
            <a:avLst/>
          </a:prstGeom>
          <a:noFill/>
          <a:ln>
            <a:solidFill>
              <a:srgbClr val="5F9EA0"/>
            </a:solidFill>
          </a:ln>
        </p:spPr>
        <p:txBody>
          <a:bodyPr wrap="square" rtlCol="1">
            <a:spAutoFit/>
          </a:bodyPr>
          <a:lstStyle/>
          <a:p>
            <a:r>
              <a:rPr lang="he-IL" sz="1400" dirty="0"/>
              <a:t>מסך ה-</a:t>
            </a:r>
            <a:r>
              <a:rPr lang="en-US" sz="1400" dirty="0"/>
              <a:t>HTML</a:t>
            </a:r>
            <a:r>
              <a:rPr lang="he-IL" sz="1400" dirty="0"/>
              <a:t> שמציג את הלוח שנה עם סימון הנוכחות</a:t>
            </a:r>
          </a:p>
          <a:p>
            <a:r>
              <a:rPr lang="he-IL" sz="1400" dirty="0"/>
              <a:t> </a:t>
            </a:r>
          </a:p>
        </p:txBody>
      </p:sp>
      <p:pic>
        <p:nvPicPr>
          <p:cNvPr id="19" name="תמונה 18">
            <a:extLst>
              <a:ext uri="{FF2B5EF4-FFF2-40B4-BE49-F238E27FC236}">
                <a16:creationId xmlns:a16="http://schemas.microsoft.com/office/drawing/2014/main" id="{0BD5BE0C-05B5-12CB-A21D-BBFF13325036}"/>
              </a:ext>
            </a:extLst>
          </p:cNvPr>
          <p:cNvPicPr>
            <a:picLocks noChangeAspect="1"/>
          </p:cNvPicPr>
          <p:nvPr/>
        </p:nvPicPr>
        <p:blipFill>
          <a:blip r:embed="rId2"/>
          <a:stretch>
            <a:fillRect/>
          </a:stretch>
        </p:blipFill>
        <p:spPr>
          <a:xfrm>
            <a:off x="275596" y="3591239"/>
            <a:ext cx="7765146" cy="2923962"/>
          </a:xfrm>
          <a:prstGeom prst="rect">
            <a:avLst/>
          </a:prstGeom>
        </p:spPr>
      </p:pic>
      <p:pic>
        <p:nvPicPr>
          <p:cNvPr id="17" name="תמונה 16">
            <a:extLst>
              <a:ext uri="{FF2B5EF4-FFF2-40B4-BE49-F238E27FC236}">
                <a16:creationId xmlns:a16="http://schemas.microsoft.com/office/drawing/2014/main" id="{446A31FD-6081-7600-942B-57D63365A9C7}"/>
              </a:ext>
            </a:extLst>
          </p:cNvPr>
          <p:cNvPicPr>
            <a:picLocks noChangeAspect="1"/>
          </p:cNvPicPr>
          <p:nvPr/>
        </p:nvPicPr>
        <p:blipFill>
          <a:blip r:embed="rId3"/>
          <a:stretch>
            <a:fillRect/>
          </a:stretch>
        </p:blipFill>
        <p:spPr>
          <a:xfrm>
            <a:off x="7032677" y="86293"/>
            <a:ext cx="4949065" cy="3342707"/>
          </a:xfrm>
          <a:prstGeom prst="rect">
            <a:avLst/>
          </a:prstGeom>
        </p:spPr>
      </p:pic>
      <p:cxnSp>
        <p:nvCxnSpPr>
          <p:cNvPr id="3" name="מחבר חץ ישר 2">
            <a:extLst>
              <a:ext uri="{FF2B5EF4-FFF2-40B4-BE49-F238E27FC236}">
                <a16:creationId xmlns:a16="http://schemas.microsoft.com/office/drawing/2014/main" id="{88801EC9-A5AC-6286-062A-6D42DE89DAF6}"/>
              </a:ext>
            </a:extLst>
          </p:cNvPr>
          <p:cNvCxnSpPr>
            <a:cxnSpLocks/>
          </p:cNvCxnSpPr>
          <p:nvPr/>
        </p:nvCxnSpPr>
        <p:spPr>
          <a:xfrm flipV="1">
            <a:off x="2652479" y="345171"/>
            <a:ext cx="4626387" cy="429344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 name="מחבר חץ ישר 6">
            <a:extLst>
              <a:ext uri="{FF2B5EF4-FFF2-40B4-BE49-F238E27FC236}">
                <a16:creationId xmlns:a16="http://schemas.microsoft.com/office/drawing/2014/main" id="{5C275D0F-F66D-3DFE-FB78-E7ED9405F3AB}"/>
              </a:ext>
            </a:extLst>
          </p:cNvPr>
          <p:cNvCxnSpPr>
            <a:cxnSpLocks/>
          </p:cNvCxnSpPr>
          <p:nvPr/>
        </p:nvCxnSpPr>
        <p:spPr>
          <a:xfrm flipV="1">
            <a:off x="2652479" y="1350405"/>
            <a:ext cx="4626387" cy="34504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מחבר חץ ישר 15">
            <a:extLst>
              <a:ext uri="{FF2B5EF4-FFF2-40B4-BE49-F238E27FC236}">
                <a16:creationId xmlns:a16="http://schemas.microsoft.com/office/drawing/2014/main" id="{15EDB9C4-29EE-2D03-4D4E-CAC871EF5FCB}"/>
              </a:ext>
            </a:extLst>
          </p:cNvPr>
          <p:cNvCxnSpPr>
            <a:cxnSpLocks/>
          </p:cNvCxnSpPr>
          <p:nvPr/>
        </p:nvCxnSpPr>
        <p:spPr>
          <a:xfrm flipV="1">
            <a:off x="2652479" y="2491891"/>
            <a:ext cx="4664631" cy="247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2" name="תמונה 21">
            <a:extLst>
              <a:ext uri="{FF2B5EF4-FFF2-40B4-BE49-F238E27FC236}">
                <a16:creationId xmlns:a16="http://schemas.microsoft.com/office/drawing/2014/main" id="{7792F286-932A-B6D5-647C-548474592EF8}"/>
              </a:ext>
            </a:extLst>
          </p:cNvPr>
          <p:cNvPicPr>
            <a:picLocks noChangeAspect="1"/>
          </p:cNvPicPr>
          <p:nvPr/>
        </p:nvPicPr>
        <p:blipFill>
          <a:blip r:embed="rId4"/>
          <a:stretch>
            <a:fillRect/>
          </a:stretch>
        </p:blipFill>
        <p:spPr>
          <a:xfrm>
            <a:off x="7545944" y="4384174"/>
            <a:ext cx="4547148" cy="1338092"/>
          </a:xfrm>
          <a:prstGeom prst="rect">
            <a:avLst/>
          </a:prstGeom>
        </p:spPr>
      </p:pic>
      <p:cxnSp>
        <p:nvCxnSpPr>
          <p:cNvPr id="23" name="מחבר חץ ישר 22">
            <a:extLst>
              <a:ext uri="{FF2B5EF4-FFF2-40B4-BE49-F238E27FC236}">
                <a16:creationId xmlns:a16="http://schemas.microsoft.com/office/drawing/2014/main" id="{87759C4B-C7A6-831F-4FE8-3FD007B55C73}"/>
              </a:ext>
            </a:extLst>
          </p:cNvPr>
          <p:cNvCxnSpPr>
            <a:cxnSpLocks/>
          </p:cNvCxnSpPr>
          <p:nvPr/>
        </p:nvCxnSpPr>
        <p:spPr>
          <a:xfrm>
            <a:off x="6388143" y="4254735"/>
            <a:ext cx="1544731" cy="38342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53917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תיבת טקסט 35">
            <a:extLst>
              <a:ext uri="{FF2B5EF4-FFF2-40B4-BE49-F238E27FC236}">
                <a16:creationId xmlns:a16="http://schemas.microsoft.com/office/drawing/2014/main" id="{A032C6BC-1AFD-F7BD-21CD-F2BE474BCF9D}"/>
              </a:ext>
            </a:extLst>
          </p:cNvPr>
          <p:cNvSpPr txBox="1"/>
          <p:nvPr/>
        </p:nvSpPr>
        <p:spPr>
          <a:xfrm>
            <a:off x="8199323" y="4479427"/>
            <a:ext cx="3851575" cy="1600438"/>
          </a:xfrm>
          <a:prstGeom prst="rect">
            <a:avLst/>
          </a:prstGeom>
          <a:noFill/>
          <a:ln>
            <a:solidFill>
              <a:srgbClr val="14828F"/>
            </a:solidFill>
          </a:ln>
        </p:spPr>
        <p:txBody>
          <a:bodyPr wrap="square" rtlCol="1">
            <a:spAutoFit/>
          </a:bodyPr>
          <a:lstStyle/>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צרתי את הפונקציה </a:t>
            </a:r>
            <a:r>
              <a:rPr kumimoji="0" lang="he-IL" altLang="he-IL" sz="1400" b="0" i="0" u="none" strike="noStrike" cap="none" normalizeH="0" baseline="0" dirty="0" err="1">
                <a:ln>
                  <a:noFill/>
                </a:ln>
                <a:solidFill>
                  <a:schemeClr val="tx1"/>
                </a:solidFill>
                <a:effectLst/>
                <a:latin typeface="Arial Unicode MS"/>
              </a:rPr>
              <a:t>ngAfterViewInit</a:t>
            </a:r>
            <a:r>
              <a:rPr kumimoji="0" lang="he-IL" altLang="he-IL" sz="1400" b="0" i="0" u="none" strike="noStrike" cap="none" normalizeH="0" baseline="0" dirty="0">
                <a:ln>
                  <a:noFill/>
                </a:ln>
                <a:solidFill>
                  <a:schemeClr val="tx1"/>
                </a:solidFill>
                <a:effectLst/>
              </a:rPr>
              <a:t> </a:t>
            </a:r>
            <a:r>
              <a:rPr kumimoji="0" lang="he-IL" altLang="he-IL" sz="1400" b="0" i="0" u="none" strike="noStrike" cap="none" normalizeH="0" baseline="0" dirty="0">
                <a:ln>
                  <a:noFill/>
                </a:ln>
                <a:solidFill>
                  <a:schemeClr val="tx1"/>
                </a:solidFill>
                <a:effectLst/>
                <a:cs typeface="Arial" panose="020B0604020202020204" pitchFamily="34" charset="0"/>
              </a:rPr>
              <a:t>כדי להבטיח שהפעולות האלה מתבצעות רק אחרי שהרכיב נטען במלואו כלומר לאחר שפועלת שהמתודה </a:t>
            </a:r>
            <a:r>
              <a:rPr lang="en-US" sz="1400" dirty="0" err="1"/>
              <a:t>ngOnInit</a:t>
            </a:r>
            <a:r>
              <a:rPr lang="he-IL" sz="1400" dirty="0"/>
              <a:t> כבר רצה </a:t>
            </a:r>
            <a:r>
              <a:rPr kumimoji="0" lang="he-IL" altLang="he-IL" sz="1400" b="0" i="0" u="none" strike="noStrike" cap="none" normalizeH="0" baseline="0" dirty="0" err="1">
                <a:ln>
                  <a:noFill/>
                </a:ln>
                <a:solidFill>
                  <a:schemeClr val="tx1"/>
                </a:solidFill>
                <a:effectLst/>
                <a:cs typeface="Arial" panose="020B0604020202020204" pitchFamily="34" charset="0"/>
              </a:rPr>
              <a:t>וה</a:t>
            </a:r>
            <a:r>
              <a:rPr kumimoji="0" lang="he-IL" altLang="he-IL" sz="1400" b="0" i="0" u="none" strike="noStrike" cap="none" normalizeH="0" baseline="0" dirty="0">
                <a:ln>
                  <a:noFill/>
                </a:ln>
                <a:solidFill>
                  <a:schemeClr val="tx1"/>
                </a:solidFill>
                <a:effectLst/>
              </a:rPr>
              <a:t>-DOM </a:t>
            </a:r>
            <a:r>
              <a:rPr kumimoji="0" lang="he-IL" altLang="he-IL" sz="1400" b="0" i="0" u="none" strike="noStrike" cap="none" normalizeH="0" baseline="0" dirty="0">
                <a:ln>
                  <a:noFill/>
                </a:ln>
                <a:solidFill>
                  <a:schemeClr val="tx1"/>
                </a:solidFill>
                <a:effectLst/>
                <a:cs typeface="Arial" panose="020B0604020202020204" pitchFamily="34" charset="0"/>
              </a:rPr>
              <a:t>שלו מוצג על המסך. הפונקציה מגדירה את שעות תחילת העבודה עבור היום והשבוע, ולאחר מכן טוענת את האירועים הנדרשים כשהתצוגה של הרכיב מוכנה</a:t>
            </a:r>
            <a:r>
              <a:rPr kumimoji="0" lang="he-IL" altLang="he-IL" sz="1400" b="0" i="0" u="none" strike="noStrike" cap="none" normalizeH="0" baseline="0" dirty="0">
                <a:ln>
                  <a:noFill/>
                </a:ln>
                <a:solidFill>
                  <a:schemeClr val="tx1"/>
                </a:solidFill>
                <a:effectLst/>
              </a:rPr>
              <a:t> </a:t>
            </a:r>
            <a:endParaRPr kumimoji="0" lang="he-IL" altLang="he-IL" sz="1400" b="0" i="0" u="none" strike="noStrike" cap="none" normalizeH="0" baseline="0" dirty="0">
              <a:ln>
                <a:noFill/>
              </a:ln>
              <a:solidFill>
                <a:schemeClr val="tx1"/>
              </a:solidFill>
              <a:effectLst/>
              <a:latin typeface="Arial" panose="020B0604020202020204" pitchFamily="34" charset="0"/>
            </a:endParaRPr>
          </a:p>
        </p:txBody>
      </p:sp>
      <p:pic>
        <p:nvPicPr>
          <p:cNvPr id="20" name="תמונה 19">
            <a:extLst>
              <a:ext uri="{FF2B5EF4-FFF2-40B4-BE49-F238E27FC236}">
                <a16:creationId xmlns:a16="http://schemas.microsoft.com/office/drawing/2014/main" id="{1CF33AC8-A90E-5FAC-6F21-A2C629A73816}"/>
              </a:ext>
            </a:extLst>
          </p:cNvPr>
          <p:cNvPicPr>
            <a:picLocks noChangeAspect="1"/>
          </p:cNvPicPr>
          <p:nvPr/>
        </p:nvPicPr>
        <p:blipFill>
          <a:blip r:embed="rId3"/>
          <a:stretch>
            <a:fillRect/>
          </a:stretch>
        </p:blipFill>
        <p:spPr>
          <a:xfrm>
            <a:off x="315194" y="3263984"/>
            <a:ext cx="7605869" cy="3335315"/>
          </a:xfrm>
          <a:prstGeom prst="rect">
            <a:avLst/>
          </a:prstGeom>
        </p:spPr>
      </p:pic>
      <p:pic>
        <p:nvPicPr>
          <p:cNvPr id="21" name="תמונה 20">
            <a:extLst>
              <a:ext uri="{FF2B5EF4-FFF2-40B4-BE49-F238E27FC236}">
                <a16:creationId xmlns:a16="http://schemas.microsoft.com/office/drawing/2014/main" id="{D9EB9995-E9C1-CAFE-C170-33143DE348E5}"/>
              </a:ext>
            </a:extLst>
          </p:cNvPr>
          <p:cNvPicPr>
            <a:picLocks noChangeAspect="1"/>
          </p:cNvPicPr>
          <p:nvPr/>
        </p:nvPicPr>
        <p:blipFill>
          <a:blip r:embed="rId4"/>
          <a:stretch>
            <a:fillRect/>
          </a:stretch>
        </p:blipFill>
        <p:spPr>
          <a:xfrm>
            <a:off x="5646233" y="267906"/>
            <a:ext cx="6230573" cy="2884021"/>
          </a:xfrm>
          <a:prstGeom prst="rect">
            <a:avLst/>
          </a:prstGeom>
        </p:spPr>
      </p:pic>
      <p:cxnSp>
        <p:nvCxnSpPr>
          <p:cNvPr id="22" name="מחבר חץ ישר 21">
            <a:extLst>
              <a:ext uri="{FF2B5EF4-FFF2-40B4-BE49-F238E27FC236}">
                <a16:creationId xmlns:a16="http://schemas.microsoft.com/office/drawing/2014/main" id="{8FACB79F-5C15-AE5E-417B-1A1F25CDD2F3}"/>
              </a:ext>
            </a:extLst>
          </p:cNvPr>
          <p:cNvCxnSpPr>
            <a:cxnSpLocks/>
          </p:cNvCxnSpPr>
          <p:nvPr/>
        </p:nvCxnSpPr>
        <p:spPr>
          <a:xfrm flipV="1">
            <a:off x="2827979" y="614976"/>
            <a:ext cx="3306073" cy="2649008"/>
          </a:xfrm>
          <a:prstGeom prst="straightConnector1">
            <a:avLst/>
          </a:prstGeom>
          <a:ln>
            <a:solidFill>
              <a:srgbClr val="14828F"/>
            </a:solidFill>
            <a:tailEnd type="triangle"/>
          </a:ln>
        </p:spPr>
        <p:style>
          <a:lnRef idx="2">
            <a:schemeClr val="accent1"/>
          </a:lnRef>
          <a:fillRef idx="0">
            <a:schemeClr val="accent1"/>
          </a:fillRef>
          <a:effectRef idx="1">
            <a:schemeClr val="accent1"/>
          </a:effectRef>
          <a:fontRef idx="minor">
            <a:schemeClr val="tx1"/>
          </a:fontRef>
        </p:style>
      </p:cxnSp>
      <p:cxnSp>
        <p:nvCxnSpPr>
          <p:cNvPr id="25" name="מחבר חץ ישר 24">
            <a:extLst>
              <a:ext uri="{FF2B5EF4-FFF2-40B4-BE49-F238E27FC236}">
                <a16:creationId xmlns:a16="http://schemas.microsoft.com/office/drawing/2014/main" id="{E78AEA28-686E-C222-2877-B6EE75F9CD68}"/>
              </a:ext>
            </a:extLst>
          </p:cNvPr>
          <p:cNvCxnSpPr>
            <a:cxnSpLocks/>
          </p:cNvCxnSpPr>
          <p:nvPr/>
        </p:nvCxnSpPr>
        <p:spPr>
          <a:xfrm flipV="1">
            <a:off x="2670532" y="1859078"/>
            <a:ext cx="3463520" cy="1867100"/>
          </a:xfrm>
          <a:prstGeom prst="straightConnector1">
            <a:avLst/>
          </a:prstGeom>
          <a:ln>
            <a:solidFill>
              <a:srgbClr val="14828F"/>
            </a:solidFill>
            <a:tailEnd type="triangle"/>
          </a:ln>
        </p:spPr>
        <p:style>
          <a:lnRef idx="2">
            <a:schemeClr val="accent1"/>
          </a:lnRef>
          <a:fillRef idx="0">
            <a:schemeClr val="accent1"/>
          </a:fillRef>
          <a:effectRef idx="1">
            <a:schemeClr val="accent1"/>
          </a:effectRef>
          <a:fontRef idx="minor">
            <a:schemeClr val="tx1"/>
          </a:fontRef>
        </p:style>
      </p:cxnSp>
      <p:cxnSp>
        <p:nvCxnSpPr>
          <p:cNvPr id="38" name="מחבר חץ ישר 37">
            <a:extLst>
              <a:ext uri="{FF2B5EF4-FFF2-40B4-BE49-F238E27FC236}">
                <a16:creationId xmlns:a16="http://schemas.microsoft.com/office/drawing/2014/main" id="{C2806C06-CFFE-91E7-BED4-F30B3E6D92C0}"/>
              </a:ext>
            </a:extLst>
          </p:cNvPr>
          <p:cNvCxnSpPr>
            <a:cxnSpLocks/>
          </p:cNvCxnSpPr>
          <p:nvPr/>
        </p:nvCxnSpPr>
        <p:spPr>
          <a:xfrm flipH="1" flipV="1">
            <a:off x="9598172" y="2658421"/>
            <a:ext cx="1392794" cy="1821006"/>
          </a:xfrm>
          <a:prstGeom prst="straightConnector1">
            <a:avLst/>
          </a:prstGeom>
          <a:ln>
            <a:solidFill>
              <a:srgbClr val="14828F"/>
            </a:solidFill>
            <a:tailEnd type="triangle"/>
          </a:ln>
        </p:spPr>
        <p:style>
          <a:lnRef idx="2">
            <a:schemeClr val="accent1"/>
          </a:lnRef>
          <a:fillRef idx="0">
            <a:schemeClr val="accent1"/>
          </a:fillRef>
          <a:effectRef idx="1">
            <a:schemeClr val="accent1"/>
          </a:effectRef>
          <a:fontRef idx="minor">
            <a:schemeClr val="tx1"/>
          </a:fontRef>
        </p:style>
      </p:cxnSp>
      <p:sp>
        <p:nvSpPr>
          <p:cNvPr id="35" name="תיבת טקסט 34">
            <a:extLst>
              <a:ext uri="{FF2B5EF4-FFF2-40B4-BE49-F238E27FC236}">
                <a16:creationId xmlns:a16="http://schemas.microsoft.com/office/drawing/2014/main" id="{9E26E73C-2B6C-8292-D6FC-CF028C57BFDD}"/>
              </a:ext>
            </a:extLst>
          </p:cNvPr>
          <p:cNvSpPr txBox="1"/>
          <p:nvPr/>
        </p:nvSpPr>
        <p:spPr>
          <a:xfrm>
            <a:off x="399672" y="496563"/>
            <a:ext cx="3869547" cy="2246769"/>
          </a:xfrm>
          <a:prstGeom prst="rect">
            <a:avLst/>
          </a:prstGeom>
          <a:noFill/>
          <a:ln>
            <a:solidFill>
              <a:srgbClr val="14828F"/>
            </a:solidFill>
          </a:ln>
        </p:spPr>
        <p:txBody>
          <a:bodyPr wrap="square" rtlCol="1">
            <a:spAutoFit/>
          </a:bodyPr>
          <a:lstStyle/>
          <a:p>
            <a:pPr marL="0" marR="0" lvl="0" indent="0" algn="r" defTabSz="914400" eaLnBrk="0" fontAlgn="base" latinLnBrk="0" hangingPunct="0">
              <a:lnSpc>
                <a:spcPct val="100000"/>
              </a:lnSpc>
              <a:spcBef>
                <a:spcPct val="0"/>
              </a:spcBef>
              <a:spcAft>
                <a:spcPct val="0"/>
              </a:spcAft>
              <a:buClrTx/>
              <a:buSzTx/>
              <a:tabLst/>
            </a:pP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את הפונקציה </a:t>
            </a:r>
            <a:r>
              <a:rPr kumimoji="0" lang="he-IL" altLang="he-IL" sz="1400" b="0" i="0" u="none" strike="noStrike" cap="none" normalizeH="0" baseline="0" dirty="0" err="1">
                <a:ln>
                  <a:noFill/>
                </a:ln>
                <a:solidFill>
                  <a:schemeClr val="tx1"/>
                </a:solidFill>
                <a:effectLst/>
                <a:latin typeface="Arial Unicode MS"/>
              </a:rPr>
              <a:t>loadEvents</a:t>
            </a:r>
            <a:r>
              <a:rPr kumimoji="0" lang="he-IL" altLang="he-IL" sz="1400" b="0" i="0" u="none" strike="noStrike" cap="none" normalizeH="0" baseline="0" dirty="0">
                <a:ln>
                  <a:noFill/>
                </a:ln>
                <a:solidFill>
                  <a:schemeClr val="tx1"/>
                </a:solidFill>
                <a:effectLst/>
              </a:rPr>
              <a:t> </a:t>
            </a:r>
            <a:r>
              <a:rPr kumimoji="0" lang="he-IL" altLang="he-IL" sz="1400" b="0" i="0" u="none" strike="noStrike" cap="none" normalizeH="0" baseline="0" dirty="0">
                <a:ln>
                  <a:noFill/>
                </a:ln>
                <a:solidFill>
                  <a:schemeClr val="tx1"/>
                </a:solidFill>
                <a:effectLst/>
                <a:cs typeface="Arial" panose="020B0604020202020204" pitchFamily="34" charset="0"/>
              </a:rPr>
              <a:t>כדי למפות את נתוני הנוכחות לאירועים בלוח שנה. במהלכה, המרה של כל נוכחות לאובייקט אירוע שכולל מזהה, זמן התחלה וסיום, טקסט שמציג את מזהה השיעור והסטטוס</a:t>
            </a:r>
            <a:br>
              <a:rPr kumimoji="0" lang="en-US" altLang="he-IL" sz="1400" b="0" i="0" u="none" strike="noStrike" cap="none" normalizeH="0" baseline="0" dirty="0">
                <a:ln>
                  <a:noFill/>
                </a:ln>
                <a:solidFill>
                  <a:schemeClr val="tx1"/>
                </a:solidFill>
                <a:effectLst/>
                <a:cs typeface="Arial" panose="020B0604020202020204" pitchFamily="34" charset="0"/>
              </a:rPr>
            </a:br>
            <a:r>
              <a:rPr kumimoji="0" lang="he-IL" altLang="he-IL" sz="1400" b="0" i="0" u="none" strike="noStrike" cap="none" normalizeH="0" baseline="0" dirty="0">
                <a:ln>
                  <a:noFill/>
                </a:ln>
                <a:solidFill>
                  <a:schemeClr val="tx1"/>
                </a:solidFill>
                <a:effectLst/>
                <a:cs typeface="Arial" panose="020B0604020202020204" pitchFamily="34" charset="0"/>
              </a:rPr>
              <a:t> (נוכח או נעדר), וצבע רקע אחיד. </a:t>
            </a:r>
            <a:br>
              <a:rPr kumimoji="0" lang="en-US" altLang="he-IL" sz="1400" b="0" i="0" u="none" strike="noStrike" cap="none" normalizeH="0" baseline="0" dirty="0">
                <a:ln>
                  <a:noFill/>
                </a:ln>
                <a:solidFill>
                  <a:schemeClr val="tx1"/>
                </a:solidFill>
                <a:effectLst/>
                <a:cs typeface="Arial" panose="020B0604020202020204" pitchFamily="34" charset="0"/>
              </a:rPr>
            </a:br>
            <a:r>
              <a:rPr kumimoji="0" lang="he-IL" altLang="he-IL" sz="1400" b="0" i="0" u="none" strike="noStrike" cap="none" normalizeH="0" baseline="0" dirty="0">
                <a:ln>
                  <a:noFill/>
                </a:ln>
                <a:solidFill>
                  <a:schemeClr val="tx1"/>
                </a:solidFill>
                <a:effectLst/>
                <a:cs typeface="Arial" panose="020B0604020202020204" pitchFamily="34" charset="0"/>
              </a:rPr>
              <a:t>(חישוב תאריך הסיום- כל שיעור לוקח שעה אחת</a:t>
            </a:r>
            <a:r>
              <a:rPr lang="he-IL" altLang="he-IL" sz="1400" dirty="0">
                <a:latin typeface="Arial" panose="020B0604020202020204" pitchFamily="34" charset="0"/>
                <a:cs typeface="Arial" panose="020B0604020202020204" pitchFamily="34" charset="0"/>
              </a:rPr>
              <a:t> ולכן</a:t>
            </a:r>
            <a:br>
              <a:rPr lang="en-US" altLang="he-IL" sz="1400" dirty="0">
                <a:latin typeface="Arial" panose="020B0604020202020204" pitchFamily="34" charset="0"/>
                <a:cs typeface="Arial" panose="020B0604020202020204" pitchFamily="34" charset="0"/>
              </a:rPr>
            </a:br>
            <a:r>
              <a:rPr lang="he-IL" altLang="he-IL" sz="1400" dirty="0">
                <a:latin typeface="Arial" panose="020B0604020202020204" pitchFamily="34" charset="0"/>
                <a:cs typeface="Arial" panose="020B0604020202020204" pitchFamily="34" charset="0"/>
              </a:rPr>
              <a:t> </a:t>
            </a:r>
            <a:r>
              <a:rPr kumimoji="0" lang="he-IL" altLang="he-IL" sz="1400" b="0" i="0" u="none" strike="noStrike" cap="none" normalizeH="0" baseline="0" dirty="0">
                <a:ln>
                  <a:noFill/>
                </a:ln>
                <a:solidFill>
                  <a:schemeClr val="tx1"/>
                </a:solidFill>
                <a:effectLst/>
                <a:latin typeface="Arial" panose="020B0604020202020204" pitchFamily="34" charset="0"/>
              </a:rPr>
              <a:t>60 </a:t>
            </a:r>
            <a:r>
              <a:rPr kumimoji="0" lang="he-IL" altLang="he-IL" sz="14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שניות * 60 דקות * 1000 מילישניות = 3,600,000 מילישניות (שווה לשעה אחת)</a:t>
            </a:r>
            <a:r>
              <a:rPr kumimoji="0" lang="he-IL" altLang="he-IL" sz="1400" b="0" i="0" u="none" strike="noStrike" cap="none" normalizeH="0" baseline="0" dirty="0">
                <a:ln>
                  <a:noFill/>
                </a:ln>
                <a:solidFill>
                  <a:schemeClr val="tx1"/>
                </a:solidFill>
                <a:effectLst/>
                <a:latin typeface="Arial" panose="020B0604020202020204" pitchFamily="34" charset="0"/>
              </a:rPr>
              <a:t>).</a:t>
            </a:r>
          </a:p>
          <a:p>
            <a:pPr marL="0" marR="0" lvl="0" indent="0" algn="r" defTabSz="914400" eaLnBrk="0" fontAlgn="base" latinLnBrk="0" hangingPunct="0">
              <a:lnSpc>
                <a:spcPct val="100000"/>
              </a:lnSpc>
              <a:spcBef>
                <a:spcPct val="0"/>
              </a:spcBef>
              <a:spcAft>
                <a:spcPct val="0"/>
              </a:spcAft>
              <a:buClrTx/>
              <a:buSzTx/>
              <a:buFontTx/>
              <a:buNone/>
              <a:tabLst/>
            </a:pPr>
            <a:endParaRPr kumimoji="0" lang="he-IL" altLang="he-IL" sz="1400" b="0" i="0" u="none" strike="noStrike" cap="none" normalizeH="0" baseline="0" dirty="0">
              <a:ln>
                <a:noFill/>
              </a:ln>
              <a:solidFill>
                <a:schemeClr val="tx1"/>
              </a:solidFill>
              <a:effectLst/>
              <a:latin typeface="Arial" panose="020B0604020202020204" pitchFamily="34" charset="0"/>
            </a:endParaRPr>
          </a:p>
          <a:p>
            <a:pPr marL="0" marR="0" lvl="0" indent="0" algn="r" defTabSz="914400" eaLnBrk="0" fontAlgn="base" latinLnBrk="0" hangingPunct="0">
              <a:lnSpc>
                <a:spcPct val="100000"/>
              </a:lnSpc>
              <a:spcBef>
                <a:spcPct val="0"/>
              </a:spcBef>
              <a:spcAft>
                <a:spcPct val="0"/>
              </a:spcAft>
              <a:buClrTx/>
              <a:buSzTx/>
              <a:buFontTx/>
              <a:buNone/>
              <a:tabLst/>
            </a:pPr>
            <a:endParaRPr kumimoji="0" lang="he-IL" altLang="he-IL" sz="1400" b="0" i="0" u="none" strike="noStrike" cap="none" normalizeH="0" baseline="0" dirty="0">
              <a:ln>
                <a:noFill/>
              </a:ln>
              <a:solidFill>
                <a:schemeClr val="tx1"/>
              </a:solidFill>
              <a:effectLst/>
              <a:cs typeface="Arial" panose="020B0604020202020204" pitchFamily="34" charset="0"/>
            </a:endParaRPr>
          </a:p>
        </p:txBody>
      </p:sp>
      <p:pic>
        <p:nvPicPr>
          <p:cNvPr id="40" name="תמונה 39">
            <a:extLst>
              <a:ext uri="{FF2B5EF4-FFF2-40B4-BE49-F238E27FC236}">
                <a16:creationId xmlns:a16="http://schemas.microsoft.com/office/drawing/2014/main" id="{55EE4266-924B-D420-5E6D-E5ABD5D6A18B}"/>
              </a:ext>
            </a:extLst>
          </p:cNvPr>
          <p:cNvPicPr>
            <a:picLocks noChangeAspect="1"/>
          </p:cNvPicPr>
          <p:nvPr/>
        </p:nvPicPr>
        <p:blipFill>
          <a:blip r:embed="rId5"/>
          <a:stretch>
            <a:fillRect/>
          </a:stretch>
        </p:blipFill>
        <p:spPr>
          <a:xfrm>
            <a:off x="5571429" y="3133759"/>
            <a:ext cx="2125459" cy="2057468"/>
          </a:xfrm>
          <a:prstGeom prst="rect">
            <a:avLst/>
          </a:prstGeom>
        </p:spPr>
      </p:pic>
      <p:cxnSp>
        <p:nvCxnSpPr>
          <p:cNvPr id="44" name="מחבר חץ ישר 43">
            <a:extLst>
              <a:ext uri="{FF2B5EF4-FFF2-40B4-BE49-F238E27FC236}">
                <a16:creationId xmlns:a16="http://schemas.microsoft.com/office/drawing/2014/main" id="{32DCE92B-C229-3691-CAA9-81AC609F8A17}"/>
              </a:ext>
            </a:extLst>
          </p:cNvPr>
          <p:cNvCxnSpPr>
            <a:cxnSpLocks/>
          </p:cNvCxnSpPr>
          <p:nvPr/>
        </p:nvCxnSpPr>
        <p:spPr>
          <a:xfrm flipH="1">
            <a:off x="1168736" y="2525197"/>
            <a:ext cx="96407" cy="1954230"/>
          </a:xfrm>
          <a:prstGeom prst="straightConnector1">
            <a:avLst/>
          </a:prstGeom>
          <a:ln>
            <a:solidFill>
              <a:srgbClr val="14828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03062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3290738859"/>
              </p:ext>
            </p:extLst>
          </p:nvPr>
        </p:nvGraphicFramePr>
        <p:xfrm>
          <a:off x="278559" y="67961"/>
          <a:ext cx="11509786" cy="7396480"/>
        </p:xfrm>
        <a:graphic>
          <a:graphicData uri="http://schemas.openxmlformats.org/drawingml/2006/table">
            <a:tbl>
              <a:tblPr rtl="1" firstRow="1" bandRow="1">
                <a:tableStyleId>{073A0DAA-6AF3-43AB-8588-CEC1D06C72B9}</a:tableStyleId>
              </a:tblPr>
              <a:tblGrid>
                <a:gridCol w="2752612">
                  <a:extLst>
                    <a:ext uri="{9D8B030D-6E8A-4147-A177-3AD203B41FA5}">
                      <a16:colId xmlns:a16="http://schemas.microsoft.com/office/drawing/2014/main" val="3535722932"/>
                    </a:ext>
                  </a:extLst>
                </a:gridCol>
                <a:gridCol w="1879902">
                  <a:extLst>
                    <a:ext uri="{9D8B030D-6E8A-4147-A177-3AD203B41FA5}">
                      <a16:colId xmlns:a16="http://schemas.microsoft.com/office/drawing/2014/main" val="1647304356"/>
                    </a:ext>
                  </a:extLst>
                </a:gridCol>
                <a:gridCol w="1845035">
                  <a:extLst>
                    <a:ext uri="{9D8B030D-6E8A-4147-A177-3AD203B41FA5}">
                      <a16:colId xmlns:a16="http://schemas.microsoft.com/office/drawing/2014/main" val="1987026305"/>
                    </a:ext>
                  </a:extLst>
                </a:gridCol>
                <a:gridCol w="5032237">
                  <a:extLst>
                    <a:ext uri="{9D8B030D-6E8A-4147-A177-3AD203B41FA5}">
                      <a16:colId xmlns:a16="http://schemas.microsoft.com/office/drawing/2014/main" val="339553832"/>
                    </a:ext>
                  </a:extLst>
                </a:gridCol>
              </a:tblGrid>
              <a:tr h="562183">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5934158">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Canva Sans"/>
                          <a:ea typeface="Canva Sans"/>
                          <a:cs typeface="Canva Sans"/>
                          <a:sym typeface="Canva Sans"/>
                        </a:rPr>
                        <a:t>API</a:t>
                      </a:r>
                      <a:r>
                        <a:rPr lang="he-IL" sz="1800" dirty="0">
                          <a:solidFill>
                            <a:srgbClr val="000000"/>
                          </a:solidFill>
                          <a:latin typeface="Canva Sans"/>
                          <a:ea typeface="Canva Sans"/>
                          <a:cs typeface="Canva Sans"/>
                          <a:sym typeface="Canva Sans"/>
                          <a:rtl/>
                        </a:rPr>
                        <a:t> המייצר ישות </a:t>
                      </a:r>
                      <a:r>
                        <a:rPr lang="en-US" sz="1800" dirty="0">
                          <a:solidFill>
                            <a:srgbClr val="000000"/>
                          </a:solidFill>
                          <a:latin typeface="Canva Sans"/>
                          <a:ea typeface="Canva Sans"/>
                          <a:cs typeface="Canva Sans"/>
                          <a:sym typeface="Canva Sans"/>
                        </a:rPr>
                        <a:t>courses</a:t>
                      </a:r>
                    </a:p>
                    <a:p>
                      <a:pPr rtl="1"/>
                      <a:r>
                        <a:rPr lang="he-IL" dirty="0"/>
                        <a:t>ניהול מערכת הקורסים ב-</a:t>
                      </a:r>
                      <a:endParaRPr lang="en-US" dirty="0"/>
                    </a:p>
                    <a:p>
                      <a:pPr rtl="1"/>
                      <a:r>
                        <a:rPr lang="en-US" dirty="0"/>
                        <a:t>Course-service</a:t>
                      </a:r>
                      <a:br>
                        <a:rPr lang="en-US" dirty="0"/>
                      </a:br>
                      <a:r>
                        <a:rPr lang="he-IL" dirty="0"/>
                        <a:t>שילוב של שתי </a:t>
                      </a:r>
                      <a:r>
                        <a:rPr lang="he-IL" dirty="0" err="1"/>
                        <a:t>סרביסים</a:t>
                      </a:r>
                      <a:r>
                        <a:rPr lang="he-IL" dirty="0"/>
                        <a:t> ביחד</a:t>
                      </a:r>
                      <a:endParaRPr lang="en-US" dirty="0"/>
                    </a:p>
                    <a:p>
                      <a:pPr rtl="1"/>
                      <a:r>
                        <a:rPr lang="en-US" dirty="0"/>
                        <a:t> </a:t>
                      </a:r>
                      <a:r>
                        <a:rPr lang="en-US" dirty="0" err="1"/>
                        <a:t>Coures</a:t>
                      </a:r>
                      <a:r>
                        <a:rPr lang="en-US" dirty="0"/>
                        <a:t>-service </a:t>
                      </a:r>
                      <a:r>
                        <a:rPr lang="he-IL" dirty="0"/>
                        <a:t>שהוא קורא ל-</a:t>
                      </a:r>
                      <a:r>
                        <a:rPr lang="en-US" dirty="0"/>
                        <a:t>class-service </a:t>
                      </a:r>
                      <a:endParaRPr lang="he-IL" dirty="0"/>
                    </a:p>
                    <a:p>
                      <a:pPr rtl="1"/>
                      <a:r>
                        <a:rPr lang="he-IL" dirty="0" err="1"/>
                        <a:t>וה</a:t>
                      </a:r>
                      <a:r>
                        <a:rPr lang="en-US" dirty="0"/>
                        <a:t>classes-service </a:t>
                      </a:r>
                      <a:r>
                        <a:rPr lang="he-IL" dirty="0"/>
                        <a:t> </a:t>
                      </a:r>
                    </a:p>
                    <a:p>
                      <a:pPr rtl="1"/>
                      <a:r>
                        <a:rPr lang="he-IL" dirty="0"/>
                        <a:t>קורא ל-</a:t>
                      </a:r>
                      <a:r>
                        <a:rPr lang="en-US" dirty="0"/>
                        <a:t>DB</a:t>
                      </a:r>
                      <a:r>
                        <a:rPr lang="he-IL" dirty="0"/>
                        <a:t>-</a:t>
                      </a:r>
                      <a:r>
                        <a:rPr lang="en-US" dirty="0" err="1"/>
                        <a:t>conctore</a:t>
                      </a:r>
                      <a:r>
                        <a:rPr lang="en-US" dirty="0"/>
                        <a:t> </a:t>
                      </a:r>
                      <a:r>
                        <a:rPr lang="he-IL" dirty="0"/>
                        <a:t> וככה אני מקבלת את הנתונים.</a:t>
                      </a:r>
                    </a:p>
                  </a:txBody>
                  <a:tcPr/>
                </a:tc>
                <a:tc>
                  <a:txBody>
                    <a:bodyPr/>
                    <a:lstStyle/>
                    <a:p>
                      <a:pPr rtl="1"/>
                      <a:r>
                        <a:rPr lang="en-US" sz="1800" dirty="0"/>
                        <a:t> Spring Boot MS</a:t>
                      </a:r>
                      <a:endParaRPr lang="he-IL" sz="1800" dirty="0"/>
                    </a:p>
                    <a:p>
                      <a:pPr rtl="1"/>
                      <a:endParaRPr lang="he-IL" dirty="0"/>
                    </a:p>
                  </a:txBody>
                  <a:tcPr/>
                </a:tc>
                <a:tc>
                  <a:txBody>
                    <a:bodyPr/>
                    <a:lstStyle/>
                    <a:p>
                      <a:pPr rtl="1"/>
                      <a:r>
                        <a:rPr lang="en-US" sz="1800" dirty="0"/>
                        <a:t>Java</a:t>
                      </a:r>
                      <a:endParaRPr lang="he-IL" dirty="0"/>
                    </a:p>
                  </a:txBody>
                  <a:tcPr/>
                </a:tc>
                <a:tc>
                  <a:txBody>
                    <a:bodyPr/>
                    <a:lstStyle/>
                    <a:p>
                      <a:pPr algn="r" rtl="1">
                        <a:lnSpc>
                          <a:spcPts val="2765"/>
                        </a:lnSpc>
                      </a:pPr>
                      <a:r>
                        <a:rPr lang="he-IL" sz="1600" dirty="0">
                          <a:solidFill>
                            <a:srgbClr val="000000"/>
                          </a:solidFill>
                          <a:latin typeface="Canva Sans Bold"/>
                          <a:ea typeface="Canva Sans Bold"/>
                          <a:cs typeface="+mn-cs"/>
                          <a:sym typeface="Canva Sans Bold"/>
                          <a:rtl/>
                        </a:rPr>
                        <a:t>1</a:t>
                      </a:r>
                      <a:r>
                        <a:rPr lang="ar-EG" sz="1600" dirty="0">
                          <a:solidFill>
                            <a:srgbClr val="000000"/>
                          </a:solidFill>
                          <a:latin typeface="Canva Sans Bold"/>
                          <a:ea typeface="Canva Sans Bold"/>
                          <a:cs typeface="+mn-cs"/>
                          <a:sym typeface="Canva Sans Bold"/>
                          <a:rtl/>
                        </a:rPr>
                        <a:t>. </a:t>
                      </a:r>
                      <a:r>
                        <a:rPr lang="he-IL" sz="1600" dirty="0">
                          <a:solidFill>
                            <a:srgbClr val="000000"/>
                          </a:solidFill>
                          <a:latin typeface="Canva Sans"/>
                          <a:ea typeface="Canva Sans"/>
                          <a:cs typeface="+mn-cs"/>
                          <a:sym typeface="Canva Sans"/>
                          <a:rtl/>
                        </a:rPr>
                        <a:t>יצרתי </a:t>
                      </a:r>
                      <a:r>
                        <a:rPr lang="en-US" sz="1600" dirty="0">
                          <a:solidFill>
                            <a:srgbClr val="000000"/>
                          </a:solidFill>
                          <a:latin typeface="Canva Sans"/>
                          <a:ea typeface="Canva Sans"/>
                          <a:cs typeface="+mn-cs"/>
                          <a:sym typeface="Canva Sans"/>
                        </a:rPr>
                        <a:t>micro-service</a:t>
                      </a:r>
                      <a:r>
                        <a:rPr lang="he-IL" sz="1600" dirty="0">
                          <a:solidFill>
                            <a:srgbClr val="000000"/>
                          </a:solidFill>
                          <a:latin typeface="Canva Sans"/>
                          <a:ea typeface="Canva Sans"/>
                          <a:cs typeface="+mn-cs"/>
                          <a:sym typeface="Canva Sans"/>
                          <a:rtl/>
                        </a:rPr>
                        <a:t> שחושף </a:t>
                      </a:r>
                      <a:r>
                        <a:rPr lang="en-US" sz="1600" dirty="0">
                          <a:solidFill>
                            <a:srgbClr val="000000"/>
                          </a:solidFill>
                          <a:latin typeface="Canva Sans"/>
                          <a:ea typeface="Canva Sans"/>
                          <a:cs typeface="+mn-cs"/>
                          <a:sym typeface="Canva Sans"/>
                        </a:rPr>
                        <a:t>APIs</a:t>
                      </a:r>
                      <a:r>
                        <a:rPr lang="he-IL" sz="1600" dirty="0">
                          <a:solidFill>
                            <a:srgbClr val="000000"/>
                          </a:solidFill>
                          <a:latin typeface="Canva Sans"/>
                          <a:ea typeface="Canva Sans"/>
                          <a:cs typeface="+mn-cs"/>
                          <a:sym typeface="Canva Sans"/>
                          <a:rtl/>
                        </a:rPr>
                        <a:t> שמטפלים בישות </a:t>
                      </a:r>
                      <a:r>
                        <a:rPr lang="en-US" sz="1600" dirty="0">
                          <a:solidFill>
                            <a:srgbClr val="000000"/>
                          </a:solidFill>
                          <a:latin typeface="Canva Sans"/>
                          <a:ea typeface="Canva Sans"/>
                          <a:cs typeface="+mn-cs"/>
                          <a:sym typeface="Canva Sans"/>
                        </a:rPr>
                        <a:t>Document</a:t>
                      </a:r>
                      <a:r>
                        <a:rPr lang="ar-EG" sz="1600" dirty="0">
                          <a:solidFill>
                            <a:srgbClr val="000000"/>
                          </a:solidFill>
                          <a:latin typeface="Canva Sans"/>
                          <a:ea typeface="Canva Sans"/>
                          <a:cs typeface="+mn-cs"/>
                          <a:sym typeface="Canva Sans"/>
                          <a:rtl/>
                        </a:rPr>
                        <a:t>:</a:t>
                      </a:r>
                    </a:p>
                    <a:p>
                      <a:pPr algn="r" rtl="1">
                        <a:lnSpc>
                          <a:spcPts val="2765"/>
                        </a:lnSpc>
                      </a:pPr>
                      <a:r>
                        <a:rPr lang="en-US" sz="1600" dirty="0">
                          <a:solidFill>
                            <a:srgbClr val="000000"/>
                          </a:solidFill>
                          <a:latin typeface="Canva Sans"/>
                          <a:ea typeface="Canva Sans"/>
                          <a:cs typeface="+mn-cs"/>
                          <a:sym typeface="Canva Sans"/>
                        </a:rPr>
                        <a:t>GET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/courses/all</a:t>
                      </a:r>
                    </a:p>
                    <a:p>
                      <a:pPr algn="r" rtl="1">
                        <a:lnSpc>
                          <a:spcPts val="2765"/>
                        </a:lnSpc>
                      </a:pPr>
                      <a:r>
                        <a:rPr lang="en-US" sz="1600" dirty="0">
                          <a:solidFill>
                            <a:srgbClr val="000000"/>
                          </a:solidFill>
                          <a:latin typeface="Canva Sans"/>
                          <a:ea typeface="Canva Sans"/>
                          <a:cs typeface="+mn-cs"/>
                          <a:sym typeface="Canva Sans"/>
                        </a:rPr>
                        <a:t>GET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a:t>
                      </a:r>
                      <a:r>
                        <a:rPr lang="en-US" sz="1600" dirty="0" err="1">
                          <a:solidFill>
                            <a:srgbClr val="000000"/>
                          </a:solidFill>
                          <a:latin typeface="Canva Sans"/>
                          <a:ea typeface="Canva Sans"/>
                          <a:cs typeface="+mn-cs"/>
                          <a:sym typeface="Canva Sans"/>
                        </a:rPr>
                        <a:t>courseId</a:t>
                      </a:r>
                      <a:r>
                        <a:rPr lang="en-US" sz="1600" dirty="0">
                          <a:solidFill>
                            <a:srgbClr val="000000"/>
                          </a:solidFill>
                          <a:latin typeface="Canva Sans"/>
                          <a:ea typeface="Canva Sans"/>
                          <a:cs typeface="+mn-cs"/>
                          <a:sym typeface="Canva Sans"/>
                        </a:rPr>
                        <a:t>}</a:t>
                      </a:r>
                    </a:p>
                    <a:p>
                      <a:pPr algn="r" rtl="1">
                        <a:lnSpc>
                          <a:spcPts val="2765"/>
                        </a:lnSpc>
                      </a:pPr>
                      <a:r>
                        <a:rPr lang="en-US" sz="1600" dirty="0">
                          <a:solidFill>
                            <a:srgbClr val="000000"/>
                          </a:solidFill>
                          <a:latin typeface="Canva Sans"/>
                          <a:ea typeface="Canva Sans"/>
                          <a:cs typeface="+mn-cs"/>
                          <a:sym typeface="Canva Sans"/>
                        </a:rPr>
                        <a:t>POST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/courses @RequestBody -Courses Entity</a:t>
                      </a:r>
                    </a:p>
                    <a:p>
                      <a:pPr algn="r" rtl="1">
                        <a:lnSpc>
                          <a:spcPts val="2765"/>
                        </a:lnSpc>
                      </a:pPr>
                      <a:r>
                        <a:rPr lang="en-US" sz="1600" dirty="0">
                          <a:solidFill>
                            <a:srgbClr val="000000"/>
                          </a:solidFill>
                          <a:latin typeface="Canva Sans"/>
                          <a:ea typeface="Canva Sans"/>
                          <a:cs typeface="+mn-cs"/>
                          <a:sym typeface="Canva Sans"/>
                        </a:rPr>
                        <a:t> PUT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/courses/{</a:t>
                      </a:r>
                      <a:r>
                        <a:rPr lang="en-US" sz="1600" dirty="0" err="1">
                          <a:solidFill>
                            <a:srgbClr val="000000"/>
                          </a:solidFill>
                          <a:latin typeface="Canva Sans"/>
                          <a:ea typeface="Canva Sans"/>
                          <a:cs typeface="+mn-cs"/>
                          <a:sym typeface="Canva Sans"/>
                        </a:rPr>
                        <a:t>courseId</a:t>
                      </a:r>
                      <a:r>
                        <a:rPr lang="en-US" sz="1600" dirty="0">
                          <a:solidFill>
                            <a:srgbClr val="000000"/>
                          </a:solidFill>
                          <a:latin typeface="Canva Sans"/>
                          <a:ea typeface="Canva Sans"/>
                          <a:cs typeface="+mn-cs"/>
                          <a:sym typeface="Canva Sans"/>
                        </a:rPr>
                        <a:t>} </a:t>
                      </a:r>
                    </a:p>
                    <a:p>
                      <a:pPr algn="r" rtl="1">
                        <a:lnSpc>
                          <a:spcPts val="2765"/>
                        </a:lnSpc>
                      </a:pPr>
                      <a:r>
                        <a:rPr lang="en-US" sz="1600" dirty="0">
                          <a:solidFill>
                            <a:srgbClr val="000000"/>
                          </a:solidFill>
                          <a:latin typeface="Canva Sans"/>
                          <a:ea typeface="Canva Sans"/>
                          <a:cs typeface="+mn-cs"/>
                          <a:sym typeface="Canva Sans"/>
                        </a:rPr>
                        <a:t> DELETE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/courses/{</a:t>
                      </a:r>
                      <a:r>
                        <a:rPr lang="en-US" sz="1600" dirty="0" err="1">
                          <a:solidFill>
                            <a:srgbClr val="000000"/>
                          </a:solidFill>
                          <a:latin typeface="Canva Sans"/>
                          <a:ea typeface="Canva Sans"/>
                          <a:cs typeface="+mn-cs"/>
                          <a:sym typeface="Canva Sans"/>
                        </a:rPr>
                        <a:t>coursId</a:t>
                      </a:r>
                      <a:r>
                        <a:rPr lang="en-US" sz="1600" dirty="0">
                          <a:solidFill>
                            <a:srgbClr val="000000"/>
                          </a:solidFill>
                          <a:latin typeface="Canva Sans"/>
                          <a:ea typeface="Canva Sans"/>
                          <a:cs typeface="+mn-cs"/>
                          <a:sym typeface="Canva Sans"/>
                        </a:rPr>
                        <a:t>}</a:t>
                      </a:r>
                    </a:p>
                    <a:p>
                      <a:pPr algn="r" rtl="1">
                        <a:lnSpc>
                          <a:spcPts val="2765"/>
                        </a:lnSpc>
                      </a:pPr>
                      <a:r>
                        <a:rPr lang="en-US" sz="1600" dirty="0">
                          <a:solidFill>
                            <a:srgbClr val="000000"/>
                          </a:solidFill>
                          <a:latin typeface="Canva Sans"/>
                          <a:ea typeface="Canva Sans"/>
                          <a:cs typeface="+mn-cs"/>
                          <a:sym typeface="Canva Sans"/>
                        </a:rPr>
                        <a:t>GET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/courses/{</a:t>
                      </a:r>
                      <a:r>
                        <a:rPr lang="en-US" sz="1600" dirty="0" err="1">
                          <a:solidFill>
                            <a:srgbClr val="000000"/>
                          </a:solidFill>
                          <a:latin typeface="Canva Sans"/>
                          <a:ea typeface="Canva Sans"/>
                          <a:cs typeface="+mn-cs"/>
                          <a:sym typeface="Canva Sans"/>
                        </a:rPr>
                        <a:t>courseId</a:t>
                      </a:r>
                      <a:r>
                        <a:rPr lang="en-US" sz="1600" dirty="0">
                          <a:solidFill>
                            <a:srgbClr val="000000"/>
                          </a:solidFill>
                          <a:latin typeface="Canva Sans"/>
                          <a:ea typeface="Canva Sans"/>
                          <a:cs typeface="+mn-cs"/>
                          <a:sym typeface="Canva Sans"/>
                        </a:rPr>
                        <a:t>}/classes</a:t>
                      </a:r>
                    </a:p>
                    <a:p>
                      <a:pPr algn="r" rtl="1">
                        <a:lnSpc>
                          <a:spcPts val="2765"/>
                        </a:lnSpc>
                      </a:pPr>
                      <a:r>
                        <a:rPr lang="en-US" sz="1600" dirty="0">
                          <a:solidFill>
                            <a:srgbClr val="000000"/>
                          </a:solidFill>
                          <a:latin typeface="Canva Sans"/>
                          <a:ea typeface="Canva Sans"/>
                          <a:cs typeface="+mn-cs"/>
                          <a:sym typeface="Canva Sans"/>
                        </a:rPr>
                        <a:t>GET </a:t>
                      </a:r>
                      <a:r>
                        <a:rPr lang="en-US" sz="1600" dirty="0" err="1">
                          <a:solidFill>
                            <a:srgbClr val="000000"/>
                          </a:solidFill>
                          <a:latin typeface="Canva Sans"/>
                          <a:ea typeface="Canva Sans"/>
                          <a:cs typeface="+mn-cs"/>
                          <a:sym typeface="Canva Sans"/>
                        </a:rPr>
                        <a:t>api</a:t>
                      </a:r>
                      <a:r>
                        <a:rPr lang="en-US" sz="1600" dirty="0">
                          <a:solidFill>
                            <a:srgbClr val="000000"/>
                          </a:solidFill>
                          <a:latin typeface="Canva Sans"/>
                          <a:ea typeface="Canva Sans"/>
                          <a:cs typeface="+mn-cs"/>
                          <a:sym typeface="Canva Sans"/>
                        </a:rPr>
                        <a:t>/course/{</a:t>
                      </a:r>
                      <a:r>
                        <a:rPr lang="en-US" sz="1600" dirty="0" err="1">
                          <a:solidFill>
                            <a:srgbClr val="000000"/>
                          </a:solidFill>
                          <a:latin typeface="Canva Sans"/>
                          <a:ea typeface="Canva Sans"/>
                          <a:cs typeface="+mn-cs"/>
                          <a:sym typeface="Canva Sans"/>
                        </a:rPr>
                        <a:t>courseId</a:t>
                      </a:r>
                      <a:r>
                        <a:rPr lang="en-US" sz="1600" dirty="0">
                          <a:solidFill>
                            <a:srgbClr val="000000"/>
                          </a:solidFill>
                          <a:latin typeface="Canva Sans"/>
                          <a:ea typeface="Canva Sans"/>
                          <a:cs typeface="+mn-cs"/>
                          <a:sym typeface="Canva Sans"/>
                        </a:rPr>
                        <a:t>}/document </a:t>
                      </a:r>
                    </a:p>
                    <a:p>
                      <a:pPr algn="r" rtl="1">
                        <a:lnSpc>
                          <a:spcPts val="2765"/>
                        </a:lnSpc>
                      </a:pPr>
                      <a:endParaRPr lang="en-US" sz="1600" dirty="0">
                        <a:solidFill>
                          <a:srgbClr val="000000"/>
                        </a:solidFill>
                        <a:latin typeface="Canva Sans"/>
                        <a:ea typeface="Canva Sans"/>
                        <a:cs typeface="+mn-cs"/>
                        <a:sym typeface="Canva Sans"/>
                      </a:endParaRPr>
                    </a:p>
                    <a:p>
                      <a:pPr algn="r" rtl="1">
                        <a:lnSpc>
                          <a:spcPts val="2765"/>
                        </a:lnSpc>
                      </a:pPr>
                      <a:r>
                        <a:rPr lang="en-US" sz="1600" dirty="0">
                          <a:solidFill>
                            <a:srgbClr val="000000"/>
                          </a:solidFill>
                          <a:latin typeface="Canva Sans Bold"/>
                          <a:ea typeface="Canva Sans Bold"/>
                          <a:cs typeface="+mn-cs"/>
                          <a:sym typeface="Canva Sans Bold"/>
                        </a:rPr>
                        <a:t>2</a:t>
                      </a:r>
                      <a:r>
                        <a:rPr lang="ar-EG" sz="1600" dirty="0">
                          <a:solidFill>
                            <a:srgbClr val="000000"/>
                          </a:solidFill>
                          <a:latin typeface="Canva Sans Bold"/>
                          <a:ea typeface="Canva Sans Bold"/>
                          <a:cs typeface="+mn-cs"/>
                          <a:sym typeface="Canva Sans Bold"/>
                          <a:rtl/>
                        </a:rPr>
                        <a:t>.</a:t>
                      </a:r>
                      <a:r>
                        <a:rPr lang="he-IL" sz="1600" dirty="0">
                          <a:solidFill>
                            <a:srgbClr val="000000"/>
                          </a:solidFill>
                          <a:latin typeface="Canva Sans"/>
                          <a:ea typeface="Canva Sans"/>
                          <a:cs typeface="+mn-cs"/>
                          <a:sym typeface="Canva Sans"/>
                          <a:rtl/>
                        </a:rPr>
                        <a:t> את ה </a:t>
                      </a:r>
                      <a:r>
                        <a:rPr lang="en-US" sz="1600" dirty="0">
                          <a:solidFill>
                            <a:srgbClr val="000000"/>
                          </a:solidFill>
                          <a:latin typeface="Canva Sans"/>
                          <a:ea typeface="Canva Sans"/>
                          <a:cs typeface="+mn-cs"/>
                          <a:sym typeface="Canva Sans"/>
                        </a:rPr>
                        <a:t>micro-service</a:t>
                      </a:r>
                      <a:r>
                        <a:rPr lang="he-IL" sz="1600" dirty="0">
                          <a:solidFill>
                            <a:srgbClr val="000000"/>
                          </a:solidFill>
                          <a:latin typeface="Canva Sans"/>
                          <a:ea typeface="Canva Sans"/>
                          <a:cs typeface="+mn-cs"/>
                          <a:sym typeface="Canva Sans"/>
                          <a:rtl/>
                        </a:rPr>
                        <a:t> יצרתי ע”פ עקרונות טכנולוגיית </a:t>
                      </a:r>
                      <a:r>
                        <a:rPr lang="en-US" sz="1600" dirty="0">
                          <a:solidFill>
                            <a:srgbClr val="000000"/>
                          </a:solidFill>
                          <a:latin typeface="Canva Sans"/>
                          <a:ea typeface="Canva Sans"/>
                          <a:cs typeface="+mn-cs"/>
                          <a:sym typeface="Canva Sans"/>
                        </a:rPr>
                        <a:t>Spring Boot</a:t>
                      </a:r>
                      <a:r>
                        <a:rPr lang="ar-EG" sz="1600" dirty="0">
                          <a:solidFill>
                            <a:srgbClr val="000000"/>
                          </a:solidFill>
                          <a:latin typeface="Canva Sans"/>
                          <a:ea typeface="Canva Sans"/>
                          <a:cs typeface="+mn-cs"/>
                          <a:sym typeface="Canva Sans"/>
                          <a:rtl/>
                        </a:rPr>
                        <a:t>. </a:t>
                      </a:r>
                    </a:p>
                    <a:p>
                      <a:pPr algn="r" rtl="1">
                        <a:lnSpc>
                          <a:spcPts val="2765"/>
                        </a:lnSpc>
                      </a:pPr>
                      <a:r>
                        <a:rPr lang="he-IL" sz="1600" dirty="0">
                          <a:solidFill>
                            <a:srgbClr val="000000"/>
                          </a:solidFill>
                          <a:latin typeface="Canva Sans"/>
                          <a:ea typeface="Canva Sans"/>
                          <a:cs typeface="+mn-cs"/>
                          <a:sym typeface="Canva Sans"/>
                          <a:rtl/>
                        </a:rPr>
                        <a:t>כמו כן תחזקתי קובץ </a:t>
                      </a:r>
                      <a:r>
                        <a:rPr lang="en-US" sz="1600" dirty="0" err="1">
                          <a:solidFill>
                            <a:srgbClr val="000000"/>
                          </a:solidFill>
                          <a:latin typeface="Canva Sans"/>
                          <a:ea typeface="Canva Sans"/>
                          <a:cs typeface="+mn-cs"/>
                          <a:sym typeface="Canva Sans"/>
                        </a:rPr>
                        <a:t>yml</a:t>
                      </a:r>
                      <a:r>
                        <a:rPr lang="he-IL" sz="1600" dirty="0">
                          <a:solidFill>
                            <a:srgbClr val="000000"/>
                          </a:solidFill>
                          <a:latin typeface="Canva Sans"/>
                          <a:ea typeface="Canva Sans"/>
                          <a:cs typeface="+mn-cs"/>
                          <a:sym typeface="Canva Sans"/>
                          <a:rtl/>
                        </a:rPr>
                        <a:t> בתוך הסרוויס שהכיל ערכי קונפיגורציה שונים, כדי להקל על התחזוקה העתידית של המערכת בענן,</a:t>
                      </a:r>
                    </a:p>
                    <a:p>
                      <a:pPr algn="r" rtl="1">
                        <a:lnSpc>
                          <a:spcPts val="2765"/>
                        </a:lnSpc>
                      </a:pPr>
                      <a:r>
                        <a:rPr lang="he-IL" sz="1600" dirty="0">
                          <a:solidFill>
                            <a:srgbClr val="000000"/>
                          </a:solidFill>
                          <a:latin typeface="Canva Sans"/>
                          <a:ea typeface="Canva Sans"/>
                          <a:cs typeface="+mn-cs"/>
                          <a:sym typeface="Canva Sans"/>
                          <a:rtl/>
                        </a:rPr>
                        <a:t> לדוגמא: ערכי </a:t>
                      </a:r>
                      <a:r>
                        <a:rPr lang="en-US" sz="1600" dirty="0" err="1">
                          <a:solidFill>
                            <a:srgbClr val="000000"/>
                          </a:solidFill>
                          <a:latin typeface="Canva Sans"/>
                          <a:ea typeface="Canva Sans"/>
                          <a:cs typeface="+mn-cs"/>
                          <a:sym typeface="Canva Sans"/>
                        </a:rPr>
                        <a:t>url</a:t>
                      </a:r>
                      <a:r>
                        <a:rPr lang="he-IL" sz="1600" dirty="0">
                          <a:solidFill>
                            <a:srgbClr val="000000"/>
                          </a:solidFill>
                          <a:latin typeface="Canva Sans"/>
                          <a:ea typeface="Canva Sans"/>
                          <a:cs typeface="+mn-cs"/>
                          <a:sym typeface="Canva Sans"/>
                          <a:rtl/>
                        </a:rPr>
                        <a:t> של  </a:t>
                      </a:r>
                      <a:r>
                        <a:rPr lang="en-US" sz="1600" dirty="0">
                          <a:solidFill>
                            <a:srgbClr val="000000"/>
                          </a:solidFill>
                          <a:latin typeface="Canva Sans"/>
                          <a:ea typeface="Canva Sans"/>
                          <a:cs typeface="+mn-cs"/>
                          <a:sym typeface="Canva Sans"/>
                        </a:rPr>
                        <a:t>APIs</a:t>
                      </a:r>
                      <a:r>
                        <a:rPr lang="he-IL" sz="1600" dirty="0">
                          <a:solidFill>
                            <a:srgbClr val="000000"/>
                          </a:solidFill>
                          <a:latin typeface="Canva Sans"/>
                          <a:ea typeface="Canva Sans"/>
                          <a:cs typeface="+mn-cs"/>
                          <a:sym typeface="Canva Sans"/>
                          <a:rtl/>
                        </a:rPr>
                        <a:t> חיצוניים שונים.</a:t>
                      </a: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6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600" b="0" kern="1200" dirty="0">
                        <a:solidFill>
                          <a:schemeClr val="dk1"/>
                        </a:solidFill>
                        <a:effectLst/>
                        <a:latin typeface="+mn-lt"/>
                        <a:ea typeface="+mn-ea"/>
                        <a:cs typeface="+mn-cs"/>
                      </a:endParaRPr>
                    </a:p>
                    <a:p>
                      <a:pPr marL="457200" marR="0" lvl="1" indent="0" algn="r" defTabSz="914400" rtl="1" eaLnBrk="1" fontAlgn="auto" latinLnBrk="0" hangingPunct="1">
                        <a:lnSpc>
                          <a:spcPct val="100000"/>
                        </a:lnSpc>
                        <a:spcBef>
                          <a:spcPts val="0"/>
                        </a:spcBef>
                        <a:spcAft>
                          <a:spcPts val="0"/>
                        </a:spcAft>
                        <a:buClrTx/>
                        <a:buSzTx/>
                        <a:buFontTx/>
                        <a:buNone/>
                        <a:tabLst/>
                        <a:defRPr/>
                      </a:pPr>
                      <a:endParaRPr lang="en-US" sz="1600" b="0" kern="1200" dirty="0">
                        <a:solidFill>
                          <a:schemeClr val="dk1"/>
                        </a:solidFill>
                        <a:effectLst/>
                        <a:latin typeface="+mn-lt"/>
                        <a:ea typeface="+mn-ea"/>
                        <a:cs typeface="+mn-cs"/>
                      </a:endParaRPr>
                    </a:p>
                    <a:p>
                      <a:pPr lvl="1"/>
                      <a:endParaRPr lang="en-US" sz="16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3030911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a:extLst>
              <a:ext uri="{FF2B5EF4-FFF2-40B4-BE49-F238E27FC236}">
                <a16:creationId xmlns:a16="http://schemas.microsoft.com/office/drawing/2014/main" id="{660A86FB-17F3-E712-57C7-13130A6A11FB}"/>
              </a:ext>
            </a:extLst>
          </p:cNvPr>
          <p:cNvSpPr/>
          <p:nvPr/>
        </p:nvSpPr>
        <p:spPr>
          <a:xfrm>
            <a:off x="151390" y="587395"/>
            <a:ext cx="5728626" cy="6055630"/>
          </a:xfrm>
          <a:custGeom>
            <a:avLst/>
            <a:gdLst/>
            <a:ahLst/>
            <a:cxnLst/>
            <a:rect l="l" t="t" r="r" b="b"/>
            <a:pathLst>
              <a:path w="9656171" h="9210783">
                <a:moveTo>
                  <a:pt x="0" y="0"/>
                </a:moveTo>
                <a:lnTo>
                  <a:pt x="9656171" y="0"/>
                </a:lnTo>
                <a:lnTo>
                  <a:pt x="9656171" y="9210783"/>
                </a:lnTo>
                <a:lnTo>
                  <a:pt x="0" y="9210783"/>
                </a:lnTo>
                <a:lnTo>
                  <a:pt x="0" y="0"/>
                </a:lnTo>
                <a:close/>
              </a:path>
            </a:pathLst>
          </a:custGeom>
          <a:blipFill>
            <a:blip r:embed="rId2"/>
            <a:stretch>
              <a:fillRect l="-4806" r="-4806"/>
            </a:stretch>
          </a:blipFill>
        </p:spPr>
        <p:txBody>
          <a:bodyPr/>
          <a:lstStyle/>
          <a:p>
            <a:endParaRPr lang="he-IL"/>
          </a:p>
        </p:txBody>
      </p:sp>
      <p:pic>
        <p:nvPicPr>
          <p:cNvPr id="5" name="תמונה 4">
            <a:extLst>
              <a:ext uri="{FF2B5EF4-FFF2-40B4-BE49-F238E27FC236}">
                <a16:creationId xmlns:a16="http://schemas.microsoft.com/office/drawing/2014/main" id="{434A9C5D-B196-B374-AF0E-0AE28615504B}"/>
              </a:ext>
            </a:extLst>
          </p:cNvPr>
          <p:cNvPicPr>
            <a:picLocks noChangeAspect="1"/>
          </p:cNvPicPr>
          <p:nvPr/>
        </p:nvPicPr>
        <p:blipFill>
          <a:blip r:embed="rId3"/>
          <a:stretch>
            <a:fillRect/>
          </a:stretch>
        </p:blipFill>
        <p:spPr>
          <a:xfrm>
            <a:off x="5128120" y="2834035"/>
            <a:ext cx="6912490" cy="3633377"/>
          </a:xfrm>
          <a:prstGeom prst="rect">
            <a:avLst/>
          </a:prstGeom>
        </p:spPr>
      </p:pic>
      <p:sp>
        <p:nvSpPr>
          <p:cNvPr id="6" name="תיבת טקסט 5">
            <a:extLst>
              <a:ext uri="{FF2B5EF4-FFF2-40B4-BE49-F238E27FC236}">
                <a16:creationId xmlns:a16="http://schemas.microsoft.com/office/drawing/2014/main" id="{94409E8F-C769-6E20-0407-F0945BE872B5}"/>
              </a:ext>
            </a:extLst>
          </p:cNvPr>
          <p:cNvSpPr txBox="1"/>
          <p:nvPr/>
        </p:nvSpPr>
        <p:spPr>
          <a:xfrm>
            <a:off x="7188034" y="1495741"/>
            <a:ext cx="3875602" cy="369332"/>
          </a:xfrm>
          <a:prstGeom prst="rect">
            <a:avLst/>
          </a:prstGeom>
          <a:noFill/>
          <a:ln>
            <a:solidFill>
              <a:srgbClr val="14828F"/>
            </a:solidFill>
          </a:ln>
        </p:spPr>
        <p:txBody>
          <a:bodyPr wrap="square" rtlCol="1">
            <a:spAutoFit/>
          </a:bodyPr>
          <a:lstStyle/>
          <a:p>
            <a:r>
              <a:rPr lang="en-US" dirty="0"/>
              <a:t>Controller </a:t>
            </a:r>
            <a:r>
              <a:rPr lang="he-IL" dirty="0"/>
              <a:t> עם פונקציות על ה</a:t>
            </a:r>
            <a:r>
              <a:rPr lang="en-US" dirty="0"/>
              <a:t>courses </a:t>
            </a:r>
            <a:endParaRPr lang="he-IL" dirty="0"/>
          </a:p>
        </p:txBody>
      </p:sp>
    </p:spTree>
    <p:extLst>
      <p:ext uri="{BB962C8B-B14F-4D97-AF65-F5344CB8AC3E}">
        <p14:creationId xmlns:p14="http://schemas.microsoft.com/office/powerpoint/2010/main" val="27314056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434A9C5D-B196-B374-AF0E-0AE28615504B}"/>
              </a:ext>
            </a:extLst>
          </p:cNvPr>
          <p:cNvPicPr>
            <a:picLocks noChangeAspect="1"/>
          </p:cNvPicPr>
          <p:nvPr/>
        </p:nvPicPr>
        <p:blipFill>
          <a:blip r:embed="rId2"/>
          <a:stretch>
            <a:fillRect/>
          </a:stretch>
        </p:blipFill>
        <p:spPr>
          <a:xfrm>
            <a:off x="283617" y="3288207"/>
            <a:ext cx="6059951" cy="3185261"/>
          </a:xfrm>
          <a:prstGeom prst="rect">
            <a:avLst/>
          </a:prstGeom>
        </p:spPr>
      </p:pic>
      <p:sp>
        <p:nvSpPr>
          <p:cNvPr id="6" name="תיבת טקסט 5">
            <a:extLst>
              <a:ext uri="{FF2B5EF4-FFF2-40B4-BE49-F238E27FC236}">
                <a16:creationId xmlns:a16="http://schemas.microsoft.com/office/drawing/2014/main" id="{94409E8F-C769-6E20-0407-F0945BE872B5}"/>
              </a:ext>
            </a:extLst>
          </p:cNvPr>
          <p:cNvSpPr txBox="1"/>
          <p:nvPr/>
        </p:nvSpPr>
        <p:spPr>
          <a:xfrm>
            <a:off x="6343568" y="333060"/>
            <a:ext cx="5686238" cy="1200329"/>
          </a:xfrm>
          <a:prstGeom prst="rect">
            <a:avLst/>
          </a:prstGeom>
          <a:noFill/>
          <a:ln>
            <a:solidFill>
              <a:srgbClr val="14828F"/>
            </a:solidFill>
          </a:ln>
        </p:spPr>
        <p:txBody>
          <a:bodyPr wrap="square" rtlCol="1">
            <a:spAutoFit/>
          </a:bodyPr>
          <a:lstStyle/>
          <a:p>
            <a:r>
              <a:rPr lang="he-IL" dirty="0"/>
              <a:t>הוספתי פונקציה שמחזירה את השיעורים לקורס מסוים- הניתוב</a:t>
            </a:r>
            <a:br>
              <a:rPr lang="en-US" dirty="0"/>
            </a:br>
            <a:r>
              <a:rPr lang="he-IL" dirty="0"/>
              <a:t> </a:t>
            </a:r>
            <a:r>
              <a:rPr lang="en-US" dirty="0"/>
              <a:t>http://localhost:8080/api/courses/{{courseId}}/classes</a:t>
            </a:r>
            <a:br>
              <a:rPr lang="en-US" dirty="0"/>
            </a:br>
            <a:r>
              <a:rPr lang="he-IL" dirty="0"/>
              <a:t>מחזיר לי את כל השיעורים עבור קורס </a:t>
            </a:r>
            <a:r>
              <a:rPr lang="he-IL" dirty="0" err="1"/>
              <a:t>מסויים</a:t>
            </a:r>
            <a:r>
              <a:rPr lang="he-IL" dirty="0"/>
              <a:t> לפי </a:t>
            </a:r>
            <a:r>
              <a:rPr lang="en-US" dirty="0"/>
              <a:t>coursed</a:t>
            </a:r>
            <a:br>
              <a:rPr lang="en-US" dirty="0"/>
            </a:br>
            <a:r>
              <a:rPr lang="he-IL" dirty="0"/>
              <a:t>שולח קריאה ל-</a:t>
            </a:r>
            <a:r>
              <a:rPr lang="en-US" dirty="0"/>
              <a:t>classes-service </a:t>
            </a:r>
            <a:r>
              <a:rPr lang="he-IL" dirty="0"/>
              <a:t> לקבלת כל השיעורים.</a:t>
            </a:r>
          </a:p>
        </p:txBody>
      </p:sp>
      <p:pic>
        <p:nvPicPr>
          <p:cNvPr id="7" name="תמונה 6">
            <a:extLst>
              <a:ext uri="{FF2B5EF4-FFF2-40B4-BE49-F238E27FC236}">
                <a16:creationId xmlns:a16="http://schemas.microsoft.com/office/drawing/2014/main" id="{19B5F301-B417-A6B8-87F7-C487116B4736}"/>
              </a:ext>
            </a:extLst>
          </p:cNvPr>
          <p:cNvPicPr>
            <a:picLocks noChangeAspect="1"/>
          </p:cNvPicPr>
          <p:nvPr/>
        </p:nvPicPr>
        <p:blipFill>
          <a:blip r:embed="rId3"/>
          <a:stretch>
            <a:fillRect/>
          </a:stretch>
        </p:blipFill>
        <p:spPr>
          <a:xfrm>
            <a:off x="341868" y="1595014"/>
            <a:ext cx="10143179" cy="1598023"/>
          </a:xfrm>
          <a:prstGeom prst="rect">
            <a:avLst/>
          </a:prstGeom>
        </p:spPr>
      </p:pic>
      <p:sp>
        <p:nvSpPr>
          <p:cNvPr id="8" name="תיבת טקסט 7">
            <a:extLst>
              <a:ext uri="{FF2B5EF4-FFF2-40B4-BE49-F238E27FC236}">
                <a16:creationId xmlns:a16="http://schemas.microsoft.com/office/drawing/2014/main" id="{529B1A35-46D2-76F7-21D8-7A899E1A27EB}"/>
              </a:ext>
            </a:extLst>
          </p:cNvPr>
          <p:cNvSpPr txBox="1"/>
          <p:nvPr/>
        </p:nvSpPr>
        <p:spPr>
          <a:xfrm>
            <a:off x="6949132" y="3428046"/>
            <a:ext cx="4475110" cy="646331"/>
          </a:xfrm>
          <a:prstGeom prst="rect">
            <a:avLst/>
          </a:prstGeom>
          <a:noFill/>
          <a:ln>
            <a:solidFill>
              <a:srgbClr val="14828F"/>
            </a:solidFill>
          </a:ln>
        </p:spPr>
        <p:txBody>
          <a:bodyPr wrap="square" rtlCol="1">
            <a:spAutoFit/>
          </a:bodyPr>
          <a:lstStyle/>
          <a:p>
            <a:r>
              <a:rPr lang="he-IL" dirty="0"/>
              <a:t>חוזר לי רשימה מסוג </a:t>
            </a:r>
            <a:r>
              <a:rPr lang="en-US" dirty="0" err="1"/>
              <a:t>classDTO</a:t>
            </a:r>
            <a:r>
              <a:rPr lang="en-US" dirty="0"/>
              <a:t> </a:t>
            </a:r>
            <a:r>
              <a:rPr lang="he-IL" dirty="0"/>
              <a:t> שמכילה את כל השיעורים עבור הקורס הספציפי הזה</a:t>
            </a:r>
          </a:p>
        </p:txBody>
      </p:sp>
      <p:pic>
        <p:nvPicPr>
          <p:cNvPr id="10" name="תמונה 9">
            <a:extLst>
              <a:ext uri="{FF2B5EF4-FFF2-40B4-BE49-F238E27FC236}">
                <a16:creationId xmlns:a16="http://schemas.microsoft.com/office/drawing/2014/main" id="{90F885E7-28D8-FD03-4DD4-5F5FC0077843}"/>
              </a:ext>
            </a:extLst>
          </p:cNvPr>
          <p:cNvPicPr>
            <a:picLocks noChangeAspect="1"/>
          </p:cNvPicPr>
          <p:nvPr/>
        </p:nvPicPr>
        <p:blipFill>
          <a:blip r:embed="rId4"/>
          <a:stretch>
            <a:fillRect/>
          </a:stretch>
        </p:blipFill>
        <p:spPr>
          <a:xfrm>
            <a:off x="341868" y="333060"/>
            <a:ext cx="5574482" cy="1071423"/>
          </a:xfrm>
          <a:prstGeom prst="rect">
            <a:avLst/>
          </a:prstGeom>
        </p:spPr>
      </p:pic>
      <p:pic>
        <p:nvPicPr>
          <p:cNvPr id="12" name="תמונה 11">
            <a:extLst>
              <a:ext uri="{FF2B5EF4-FFF2-40B4-BE49-F238E27FC236}">
                <a16:creationId xmlns:a16="http://schemas.microsoft.com/office/drawing/2014/main" id="{EB6E7C60-7002-9E78-F1A8-ED6D85BB8277}"/>
              </a:ext>
            </a:extLst>
          </p:cNvPr>
          <p:cNvPicPr>
            <a:picLocks noChangeAspect="1"/>
          </p:cNvPicPr>
          <p:nvPr/>
        </p:nvPicPr>
        <p:blipFill>
          <a:blip r:embed="rId5"/>
          <a:stretch>
            <a:fillRect/>
          </a:stretch>
        </p:blipFill>
        <p:spPr>
          <a:xfrm>
            <a:off x="7018748" y="4270639"/>
            <a:ext cx="3505936" cy="2268263"/>
          </a:xfrm>
          <a:prstGeom prst="rect">
            <a:avLst/>
          </a:prstGeom>
        </p:spPr>
      </p:pic>
      <p:cxnSp>
        <p:nvCxnSpPr>
          <p:cNvPr id="14" name="מחבר חץ ישר 13">
            <a:extLst>
              <a:ext uri="{FF2B5EF4-FFF2-40B4-BE49-F238E27FC236}">
                <a16:creationId xmlns:a16="http://schemas.microsoft.com/office/drawing/2014/main" id="{85FD8AC8-B729-C035-49B4-A90412833A55}"/>
              </a:ext>
            </a:extLst>
          </p:cNvPr>
          <p:cNvCxnSpPr>
            <a:cxnSpLocks/>
          </p:cNvCxnSpPr>
          <p:nvPr/>
        </p:nvCxnSpPr>
        <p:spPr>
          <a:xfrm flipV="1">
            <a:off x="2500975" y="2269062"/>
            <a:ext cx="1913578" cy="21152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5727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6343568" y="333060"/>
            <a:ext cx="5686238" cy="1477328"/>
          </a:xfrm>
          <a:prstGeom prst="rect">
            <a:avLst/>
          </a:prstGeom>
          <a:noFill/>
          <a:ln>
            <a:solidFill>
              <a:srgbClr val="14828F"/>
            </a:solidFill>
          </a:ln>
        </p:spPr>
        <p:txBody>
          <a:bodyPr wrap="square" rtlCol="1">
            <a:spAutoFit/>
          </a:bodyPr>
          <a:lstStyle/>
          <a:p>
            <a:r>
              <a:rPr lang="he-IL" dirty="0"/>
              <a:t>קובץ </a:t>
            </a:r>
            <a:r>
              <a:rPr lang="en-US" dirty="0" err="1"/>
              <a:t>Applicatoon.yml</a:t>
            </a:r>
            <a:r>
              <a:rPr lang="en-US" dirty="0"/>
              <a:t> </a:t>
            </a:r>
            <a:r>
              <a:rPr lang="he-IL" dirty="0"/>
              <a:t>עם הגדרות עבור הניתובים ועבור הקריאה </a:t>
            </a:r>
            <a:r>
              <a:rPr lang="he-IL" dirty="0" err="1"/>
              <a:t>לסרביס</a:t>
            </a:r>
            <a:r>
              <a:rPr lang="he-IL" dirty="0"/>
              <a:t> של </a:t>
            </a:r>
            <a:r>
              <a:rPr lang="en-US" dirty="0"/>
              <a:t>class-service </a:t>
            </a:r>
            <a:br>
              <a:rPr lang="en-US" dirty="0"/>
            </a:br>
            <a:r>
              <a:rPr lang="he-IL" dirty="0"/>
              <a:t>אני מבצעת קריאה </a:t>
            </a:r>
            <a:r>
              <a:rPr lang="he-IL" dirty="0" err="1"/>
              <a:t>לסרביס</a:t>
            </a:r>
            <a:r>
              <a:rPr lang="he-IL" dirty="0"/>
              <a:t> של השיעורים עם שליחה של מזהה קורס וחוזר לי רשימה של השיעורים שרשומים בקורס הזה</a:t>
            </a:r>
          </a:p>
          <a:p>
            <a:endParaRPr lang="he-IL" dirty="0"/>
          </a:p>
        </p:txBody>
      </p:sp>
      <p:pic>
        <p:nvPicPr>
          <p:cNvPr id="10" name="תמונה 9">
            <a:extLst>
              <a:ext uri="{FF2B5EF4-FFF2-40B4-BE49-F238E27FC236}">
                <a16:creationId xmlns:a16="http://schemas.microsoft.com/office/drawing/2014/main" id="{90F885E7-28D8-FD03-4DD4-5F5FC0077843}"/>
              </a:ext>
            </a:extLst>
          </p:cNvPr>
          <p:cNvPicPr>
            <a:picLocks noChangeAspect="1"/>
          </p:cNvPicPr>
          <p:nvPr/>
        </p:nvPicPr>
        <p:blipFill>
          <a:blip r:embed="rId2"/>
          <a:stretch>
            <a:fillRect/>
          </a:stretch>
        </p:blipFill>
        <p:spPr>
          <a:xfrm>
            <a:off x="335812" y="557119"/>
            <a:ext cx="5574482" cy="1071423"/>
          </a:xfrm>
          <a:prstGeom prst="rect">
            <a:avLst/>
          </a:prstGeom>
        </p:spPr>
      </p:pic>
      <p:pic>
        <p:nvPicPr>
          <p:cNvPr id="3" name="תמונה 2">
            <a:extLst>
              <a:ext uri="{FF2B5EF4-FFF2-40B4-BE49-F238E27FC236}">
                <a16:creationId xmlns:a16="http://schemas.microsoft.com/office/drawing/2014/main" id="{86DB93A9-7F7E-BE4E-61B6-A4CA09973077}"/>
              </a:ext>
            </a:extLst>
          </p:cNvPr>
          <p:cNvPicPr>
            <a:picLocks noChangeAspect="1"/>
          </p:cNvPicPr>
          <p:nvPr/>
        </p:nvPicPr>
        <p:blipFill>
          <a:blip r:embed="rId3"/>
          <a:stretch>
            <a:fillRect/>
          </a:stretch>
        </p:blipFill>
        <p:spPr>
          <a:xfrm>
            <a:off x="392001" y="2202450"/>
            <a:ext cx="5365052" cy="4141011"/>
          </a:xfrm>
          <a:prstGeom prst="rect">
            <a:avLst/>
          </a:prstGeom>
        </p:spPr>
      </p:pic>
      <p:pic>
        <p:nvPicPr>
          <p:cNvPr id="17" name="תמונה 16">
            <a:extLst>
              <a:ext uri="{FF2B5EF4-FFF2-40B4-BE49-F238E27FC236}">
                <a16:creationId xmlns:a16="http://schemas.microsoft.com/office/drawing/2014/main" id="{924F7799-DCEE-8DF6-B2E6-B39FCB25EFDE}"/>
              </a:ext>
            </a:extLst>
          </p:cNvPr>
          <p:cNvPicPr>
            <a:picLocks noChangeAspect="1"/>
          </p:cNvPicPr>
          <p:nvPr/>
        </p:nvPicPr>
        <p:blipFill>
          <a:blip r:embed="rId4"/>
          <a:stretch>
            <a:fillRect/>
          </a:stretch>
        </p:blipFill>
        <p:spPr>
          <a:xfrm>
            <a:off x="5820743" y="2762928"/>
            <a:ext cx="6209063" cy="3020054"/>
          </a:xfrm>
          <a:prstGeom prst="rect">
            <a:avLst/>
          </a:prstGeom>
        </p:spPr>
      </p:pic>
      <p:cxnSp>
        <p:nvCxnSpPr>
          <p:cNvPr id="21" name="מחבר חץ ישר 20">
            <a:extLst>
              <a:ext uri="{FF2B5EF4-FFF2-40B4-BE49-F238E27FC236}">
                <a16:creationId xmlns:a16="http://schemas.microsoft.com/office/drawing/2014/main" id="{98B14732-24BF-6174-CE83-3114C0D300B6}"/>
              </a:ext>
            </a:extLst>
          </p:cNvPr>
          <p:cNvCxnSpPr/>
          <p:nvPr/>
        </p:nvCxnSpPr>
        <p:spPr>
          <a:xfrm>
            <a:off x="4662834" y="3263984"/>
            <a:ext cx="1538130" cy="102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תיבת טקסט 21">
            <a:extLst>
              <a:ext uri="{FF2B5EF4-FFF2-40B4-BE49-F238E27FC236}">
                <a16:creationId xmlns:a16="http://schemas.microsoft.com/office/drawing/2014/main" id="{410167A6-2193-ADDC-936C-FC909191614B}"/>
              </a:ext>
            </a:extLst>
          </p:cNvPr>
          <p:cNvSpPr txBox="1"/>
          <p:nvPr/>
        </p:nvSpPr>
        <p:spPr>
          <a:xfrm>
            <a:off x="1725854" y="1730830"/>
            <a:ext cx="3239762" cy="369332"/>
          </a:xfrm>
          <a:prstGeom prst="rect">
            <a:avLst/>
          </a:prstGeom>
          <a:noFill/>
        </p:spPr>
        <p:txBody>
          <a:bodyPr wrap="square" rtlCol="1">
            <a:spAutoFit/>
          </a:bodyPr>
          <a:lstStyle/>
          <a:p>
            <a:r>
              <a:rPr lang="en-US" dirty="0"/>
              <a:t>Courses-service </a:t>
            </a:r>
            <a:r>
              <a:rPr lang="en-US" dirty="0" err="1"/>
              <a:t>yml</a:t>
            </a:r>
            <a:endParaRPr lang="he-IL" dirty="0"/>
          </a:p>
        </p:txBody>
      </p:sp>
      <p:sp>
        <p:nvSpPr>
          <p:cNvPr id="23" name="תיבת טקסט 22">
            <a:extLst>
              <a:ext uri="{FF2B5EF4-FFF2-40B4-BE49-F238E27FC236}">
                <a16:creationId xmlns:a16="http://schemas.microsoft.com/office/drawing/2014/main" id="{CD88DC22-4EFC-6784-83C2-5CC051F2E3EE}"/>
              </a:ext>
            </a:extLst>
          </p:cNvPr>
          <p:cNvSpPr txBox="1"/>
          <p:nvPr/>
        </p:nvSpPr>
        <p:spPr>
          <a:xfrm>
            <a:off x="8636336" y="2271870"/>
            <a:ext cx="3239762" cy="369332"/>
          </a:xfrm>
          <a:prstGeom prst="rect">
            <a:avLst/>
          </a:prstGeom>
          <a:noFill/>
        </p:spPr>
        <p:txBody>
          <a:bodyPr wrap="square" rtlCol="1">
            <a:spAutoFit/>
          </a:bodyPr>
          <a:lstStyle/>
          <a:p>
            <a:r>
              <a:rPr lang="en-US" dirty="0"/>
              <a:t>Controller-classes-service</a:t>
            </a:r>
            <a:endParaRPr lang="he-IL" dirty="0"/>
          </a:p>
        </p:txBody>
      </p:sp>
    </p:spTree>
    <p:extLst>
      <p:ext uri="{BB962C8B-B14F-4D97-AF65-F5344CB8AC3E}">
        <p14:creationId xmlns:p14="http://schemas.microsoft.com/office/powerpoint/2010/main" val="507212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6606690" y="552623"/>
            <a:ext cx="5247501" cy="646331"/>
          </a:xfrm>
          <a:prstGeom prst="rect">
            <a:avLst/>
          </a:prstGeom>
          <a:noFill/>
          <a:ln>
            <a:solidFill>
              <a:srgbClr val="14828F"/>
            </a:solidFill>
          </a:ln>
        </p:spPr>
        <p:txBody>
          <a:bodyPr wrap="square" rtlCol="1">
            <a:spAutoFit/>
          </a:bodyPr>
          <a:lstStyle/>
          <a:p>
            <a:r>
              <a:rPr lang="he-IL" dirty="0"/>
              <a:t>הפונקציה ב-</a:t>
            </a:r>
            <a:r>
              <a:rPr lang="en-US" dirty="0"/>
              <a:t>classes-service </a:t>
            </a:r>
            <a:r>
              <a:rPr lang="he-IL" dirty="0"/>
              <a:t>שפונה ל-</a:t>
            </a:r>
            <a:r>
              <a:rPr lang="en-US" dirty="0"/>
              <a:t> DB-</a:t>
            </a:r>
            <a:r>
              <a:rPr lang="en-US" dirty="0" err="1"/>
              <a:t>conctore</a:t>
            </a:r>
            <a:r>
              <a:rPr lang="en-US" dirty="0"/>
              <a:t> </a:t>
            </a:r>
            <a:r>
              <a:rPr lang="he-IL" dirty="0"/>
              <a:t>לקבל את רשימת השיעורים.</a:t>
            </a:r>
          </a:p>
        </p:txBody>
      </p:sp>
      <p:pic>
        <p:nvPicPr>
          <p:cNvPr id="17" name="תמונה 16">
            <a:extLst>
              <a:ext uri="{FF2B5EF4-FFF2-40B4-BE49-F238E27FC236}">
                <a16:creationId xmlns:a16="http://schemas.microsoft.com/office/drawing/2014/main" id="{924F7799-DCEE-8DF6-B2E6-B39FCB25EFDE}"/>
              </a:ext>
            </a:extLst>
          </p:cNvPr>
          <p:cNvPicPr>
            <a:picLocks noChangeAspect="1"/>
          </p:cNvPicPr>
          <p:nvPr/>
        </p:nvPicPr>
        <p:blipFill>
          <a:blip r:embed="rId2"/>
          <a:stretch>
            <a:fillRect/>
          </a:stretch>
        </p:blipFill>
        <p:spPr>
          <a:xfrm>
            <a:off x="78723" y="528400"/>
            <a:ext cx="6209063" cy="3020054"/>
          </a:xfrm>
          <a:prstGeom prst="rect">
            <a:avLst/>
          </a:prstGeom>
        </p:spPr>
      </p:pic>
      <p:pic>
        <p:nvPicPr>
          <p:cNvPr id="19" name="תמונה 18">
            <a:extLst>
              <a:ext uri="{FF2B5EF4-FFF2-40B4-BE49-F238E27FC236}">
                <a16:creationId xmlns:a16="http://schemas.microsoft.com/office/drawing/2014/main" id="{BFFE32F9-30C7-A2B8-7064-B23980ABFAF7}"/>
              </a:ext>
            </a:extLst>
          </p:cNvPr>
          <p:cNvPicPr>
            <a:picLocks noChangeAspect="1"/>
          </p:cNvPicPr>
          <p:nvPr/>
        </p:nvPicPr>
        <p:blipFill>
          <a:blip r:embed="rId3"/>
          <a:stretch>
            <a:fillRect/>
          </a:stretch>
        </p:blipFill>
        <p:spPr>
          <a:xfrm>
            <a:off x="5615588" y="3286315"/>
            <a:ext cx="6370521" cy="3238625"/>
          </a:xfrm>
          <a:prstGeom prst="rect">
            <a:avLst/>
          </a:prstGeom>
        </p:spPr>
      </p:pic>
      <p:cxnSp>
        <p:nvCxnSpPr>
          <p:cNvPr id="4" name="מחבר חץ ישר 3">
            <a:extLst>
              <a:ext uri="{FF2B5EF4-FFF2-40B4-BE49-F238E27FC236}">
                <a16:creationId xmlns:a16="http://schemas.microsoft.com/office/drawing/2014/main" id="{85976965-14DE-4846-CFB8-1F9141B27670}"/>
              </a:ext>
            </a:extLst>
          </p:cNvPr>
          <p:cNvCxnSpPr/>
          <p:nvPr/>
        </p:nvCxnSpPr>
        <p:spPr>
          <a:xfrm>
            <a:off x="3183254" y="3148927"/>
            <a:ext cx="2912746" cy="2416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22888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FFA8573-16D0-121D-5B71-E3E0B0ADC4AC}"/>
              </a:ext>
            </a:extLst>
          </p:cNvPr>
          <p:cNvSpPr>
            <a:spLocks noGrp="1"/>
          </p:cNvSpPr>
          <p:nvPr>
            <p:ph type="title"/>
          </p:nvPr>
        </p:nvSpPr>
        <p:spPr/>
        <p:txBody>
          <a:bodyPr/>
          <a:lstStyle/>
          <a:p>
            <a:pPr algn="ctr"/>
            <a:r>
              <a:rPr lang="iw-IL" dirty="0">
                <a:solidFill>
                  <a:srgbClr val="DD1380"/>
                </a:solidFill>
                <a:cs typeface="+mn-cs"/>
              </a:rPr>
              <a:t>תיאור הפרויקט</a:t>
            </a:r>
            <a:endParaRPr lang="he-IL" dirty="0">
              <a:solidFill>
                <a:srgbClr val="DD1380"/>
              </a:solidFill>
              <a:cs typeface="+mn-cs"/>
            </a:endParaRPr>
          </a:p>
        </p:txBody>
      </p:sp>
      <p:sp>
        <p:nvSpPr>
          <p:cNvPr id="3" name="מציין מיקום תוכן 2">
            <a:extLst>
              <a:ext uri="{FF2B5EF4-FFF2-40B4-BE49-F238E27FC236}">
                <a16:creationId xmlns:a16="http://schemas.microsoft.com/office/drawing/2014/main" id="{714B55BF-6EE1-F8A6-2189-F6F8250A3C1D}"/>
              </a:ext>
            </a:extLst>
          </p:cNvPr>
          <p:cNvSpPr>
            <a:spLocks noGrp="1"/>
          </p:cNvSpPr>
          <p:nvPr>
            <p:ph idx="1"/>
          </p:nvPr>
        </p:nvSpPr>
        <p:spPr>
          <a:xfrm>
            <a:off x="838199" y="1504545"/>
            <a:ext cx="10666379" cy="4672418"/>
          </a:xfrm>
        </p:spPr>
        <p:txBody>
          <a:bodyPr>
            <a:normAutofit fontScale="62500" lnSpcReduction="20000"/>
          </a:bodyPr>
          <a:lstStyle/>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תיאור כללי: </a:t>
            </a:r>
            <a:r>
              <a:rPr lang="he-IL" sz="2400" i="0" u="none" strike="noStrike" cap="none" dirty="0">
                <a:latin typeface="Arial"/>
                <a:ea typeface="Arial"/>
                <a:cs typeface="Arial"/>
                <a:sym typeface="Arial"/>
              </a:rPr>
              <a:t>הקמת מערכת</a:t>
            </a:r>
            <a:r>
              <a:rPr lang="en-US" sz="2400" i="0" u="none" strike="noStrike" cap="none" dirty="0">
                <a:latin typeface="Arial"/>
                <a:ea typeface="Arial"/>
                <a:cs typeface="Arial"/>
                <a:sym typeface="Arial"/>
              </a:rPr>
              <a:t>full-stack </a:t>
            </a:r>
            <a:r>
              <a:rPr lang="he-IL" sz="2400" i="0" u="none" strike="noStrike" cap="none" dirty="0">
                <a:latin typeface="Arial"/>
                <a:ea typeface="Arial"/>
                <a:cs typeface="Arial"/>
                <a:sym typeface="Arial"/>
              </a:rPr>
              <a:t> כמפורט בשקופית מספר 4.</a:t>
            </a:r>
          </a:p>
          <a:p>
            <a:pPr marL="0" marR="0" lvl="0" indent="0" algn="r" rtl="1">
              <a:lnSpc>
                <a:spcPct val="100000"/>
              </a:lnSpc>
              <a:spcBef>
                <a:spcPts val="0"/>
              </a:spcBef>
              <a:spcAft>
                <a:spcPts val="0"/>
              </a:spcAft>
              <a:buClr>
                <a:schemeClr val="lt1"/>
              </a:buClr>
              <a:buSzPts val="1800"/>
              <a:buNone/>
            </a:pPr>
            <a:endParaRPr lang="he-IL" sz="2400" b="1"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iw-IL" sz="2400" b="1" i="0" u="none" strike="noStrike" cap="none" dirty="0">
                <a:latin typeface="Arial"/>
                <a:ea typeface="Arial"/>
                <a:cs typeface="Arial"/>
                <a:sym typeface="Arial"/>
              </a:rPr>
              <a:t>תפקיד הסטודנט:</a:t>
            </a:r>
            <a:r>
              <a:rPr lang="iw-IL" sz="2400" b="0" i="0" u="none" strike="noStrike" cap="none" dirty="0">
                <a:latin typeface="Arial"/>
                <a:ea typeface="Arial"/>
                <a:cs typeface="Arial"/>
                <a:sym typeface="Arial"/>
              </a:rPr>
              <a:t> </a:t>
            </a:r>
            <a:r>
              <a:rPr lang="he-IL" sz="2400" b="0" i="0" u="none" strike="noStrike" cap="none" dirty="0">
                <a:latin typeface="Arial"/>
                <a:ea typeface="Arial"/>
                <a:cs typeface="Arial"/>
                <a:sym typeface="Arial"/>
              </a:rPr>
              <a:t>מפתחת תשתיות </a:t>
            </a:r>
            <a:r>
              <a:rPr lang="en-US" sz="2400" b="0" i="0" u="none" strike="noStrike" cap="none" dirty="0">
                <a:latin typeface="Arial"/>
                <a:ea typeface="Arial"/>
                <a:cs typeface="Arial"/>
                <a:sym typeface="Arial"/>
              </a:rPr>
              <a:t>full-stack</a:t>
            </a:r>
          </a:p>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מטרות ויעדים</a:t>
            </a:r>
            <a:r>
              <a:rPr lang="he-IL" sz="2400" b="0" i="0" u="none" strike="noStrike" cap="none" dirty="0">
                <a:latin typeface="Arial"/>
                <a:ea typeface="Arial"/>
                <a:cs typeface="Arial"/>
                <a:sym typeface="Arial"/>
              </a:rPr>
              <a:t>: לספק פלטפורמה נגישה לתפעול האגף באופן דיגיטלי.</a:t>
            </a:r>
            <a:endParaRPr lang="he-IL" sz="2400" dirty="0"/>
          </a:p>
          <a:p>
            <a:pPr marL="0" marR="0" lvl="0" indent="0" algn="r" rtl="1">
              <a:lnSpc>
                <a:spcPct val="100000"/>
              </a:lnSpc>
              <a:spcBef>
                <a:spcPts val="0"/>
              </a:spcBef>
              <a:spcAft>
                <a:spcPts val="0"/>
              </a:spcAft>
              <a:buClr>
                <a:schemeClr val="lt1"/>
              </a:buClr>
              <a:buSzPts val="1800"/>
              <a:buNone/>
            </a:pPr>
            <a:r>
              <a:rPr lang="he-IL" sz="2400" b="1" i="0" u="none" strike="noStrike" cap="none" dirty="0">
                <a:latin typeface="Arial"/>
                <a:ea typeface="Arial"/>
                <a:cs typeface="Arial"/>
                <a:sym typeface="Arial"/>
              </a:rPr>
              <a:t>מוצרים צפויים</a:t>
            </a:r>
            <a:r>
              <a:rPr lang="he-IL" sz="2400" b="0" i="0" u="none" strike="noStrike" cap="none" dirty="0">
                <a:latin typeface="Arial"/>
                <a:ea typeface="Arial"/>
                <a:cs typeface="Arial"/>
                <a:sym typeface="Arial"/>
              </a:rPr>
              <a:t>: </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1. </a:t>
            </a:r>
            <a:r>
              <a:rPr lang="en-US" sz="2400" b="0" i="0" u="none" strike="noStrike" cap="none" dirty="0">
                <a:latin typeface="Arial"/>
                <a:ea typeface="Arial"/>
                <a:cs typeface="Arial"/>
                <a:sym typeface="Arial"/>
              </a:rPr>
              <a:t>DB</a:t>
            </a:r>
            <a:r>
              <a:rPr lang="he-IL" sz="2400" b="0" i="0" u="none" strike="noStrike" cap="none" dirty="0">
                <a:latin typeface="Arial"/>
                <a:ea typeface="Arial"/>
                <a:cs typeface="Arial"/>
                <a:sym typeface="Arial"/>
              </a:rPr>
              <a:t> מרכזי לשמירת כל נתוני התלמידים והקורסים.</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2. מסכים </a:t>
            </a:r>
            <a:r>
              <a:rPr lang="he-IL" sz="2400" dirty="0" err="1">
                <a:latin typeface="Arial"/>
                <a:ea typeface="Arial"/>
                <a:cs typeface="Arial"/>
                <a:sym typeface="Arial"/>
              </a:rPr>
              <a:t>ליצירה,עדכון</a:t>
            </a:r>
            <a:r>
              <a:rPr lang="he-IL" sz="2400" dirty="0">
                <a:latin typeface="Arial"/>
                <a:ea typeface="Arial"/>
                <a:cs typeface="Arial"/>
                <a:sym typeface="Arial"/>
              </a:rPr>
              <a:t> ומחיקה של תלמידים וקורסים.</a:t>
            </a:r>
          </a:p>
          <a:p>
            <a:pPr marL="914400" lvl="1" indent="-457200">
              <a:lnSpc>
                <a:spcPct val="170000"/>
              </a:lnSpc>
              <a:spcBef>
                <a:spcPts val="0"/>
              </a:spcBef>
              <a:buClr>
                <a:schemeClr val="lt1"/>
              </a:buClr>
              <a:buSzPts val="1800"/>
              <a:buFont typeface="+mj-lt"/>
              <a:buAutoNum type="arabicPeriod"/>
            </a:pPr>
            <a:r>
              <a:rPr lang="he-IL" sz="2000" dirty="0">
                <a:latin typeface="Arial"/>
                <a:ea typeface="Arial"/>
                <a:cs typeface="Arial"/>
                <a:sym typeface="Arial"/>
              </a:rPr>
              <a:t>2.1 מסך לצפיית מערכת שעות של קורס בתצוגת לוח שנה + אפשרות להוסיף שיעור למערכת השעות הקיימת. וכן אופציות עריכת פרטי שיעור קיימים.</a:t>
            </a:r>
          </a:p>
          <a:p>
            <a:pPr marL="914400" lvl="1" indent="-457200">
              <a:lnSpc>
                <a:spcPct val="170000"/>
              </a:lnSpc>
              <a:spcBef>
                <a:spcPts val="0"/>
              </a:spcBef>
              <a:buClr>
                <a:schemeClr val="lt1"/>
              </a:buClr>
              <a:buSzPts val="1800"/>
              <a:buFont typeface="+mj-lt"/>
              <a:buAutoNum type="arabicPeriod"/>
            </a:pPr>
            <a:r>
              <a:rPr lang="he-IL" sz="2000" dirty="0">
                <a:latin typeface="Arial"/>
                <a:ea typeface="Arial"/>
                <a:cs typeface="Arial"/>
                <a:sym typeface="Arial"/>
              </a:rPr>
              <a:t>2.2 מסך לצפייה בהיסטוריית נוכחות של תלמיד בתצוגת לוח שנה.</a:t>
            </a:r>
          </a:p>
          <a:p>
            <a:pPr marL="914400" lvl="1" indent="-457200">
              <a:lnSpc>
                <a:spcPct val="170000"/>
              </a:lnSpc>
              <a:spcBef>
                <a:spcPts val="0"/>
              </a:spcBef>
              <a:buClr>
                <a:schemeClr val="lt1"/>
              </a:buClr>
              <a:buSzPts val="1800"/>
              <a:buFont typeface="+mj-lt"/>
              <a:buAutoNum type="arabicPeriod"/>
            </a:pPr>
            <a:r>
              <a:rPr lang="he-IL" sz="2000" dirty="0">
                <a:latin typeface="Arial"/>
                <a:ea typeface="Arial"/>
                <a:cs typeface="Arial"/>
                <a:sym typeface="Arial"/>
              </a:rPr>
              <a:t>2.3 מסך לצפייה בפרטי סטודנטים.</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3. מסך לעדכון ודווח נוכחות</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4. רכיב זיהוי פנים</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5. </a:t>
            </a:r>
            <a:r>
              <a:rPr lang="he-IL" sz="2400" dirty="0">
                <a:latin typeface="Arial"/>
                <a:ea typeface="Arial"/>
                <a:cs typeface="Arial"/>
                <a:sym typeface="Arial"/>
              </a:rPr>
              <a:t>מנגנון הפעלת פעולות אוטומטיות במערכת לפי הגדרת זמנים ותדירות של הצוות.</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b="0" i="0" u="none" strike="noStrike" cap="none" dirty="0">
                <a:latin typeface="Arial"/>
                <a:ea typeface="Arial"/>
                <a:cs typeface="Arial"/>
                <a:sym typeface="Arial"/>
              </a:rPr>
              <a:t>6. מסך הגדרת הגדרות מערכת</a:t>
            </a:r>
          </a:p>
          <a:p>
            <a:pPr marL="457200" marR="0" lvl="0" indent="-457200" algn="r" rtl="1">
              <a:lnSpc>
                <a:spcPct val="170000"/>
              </a:lnSpc>
              <a:spcBef>
                <a:spcPts val="0"/>
              </a:spcBef>
              <a:spcAft>
                <a:spcPts val="0"/>
              </a:spcAft>
              <a:buClr>
                <a:schemeClr val="lt1"/>
              </a:buClr>
              <a:buSzPts val="1800"/>
              <a:buFont typeface="+mj-lt"/>
              <a:buAutoNum type="arabicPeriod"/>
            </a:pPr>
            <a:r>
              <a:rPr lang="he-IL" sz="2400" dirty="0">
                <a:latin typeface="Arial"/>
                <a:ea typeface="Arial"/>
                <a:cs typeface="Arial"/>
                <a:sym typeface="Arial"/>
              </a:rPr>
              <a:t>7. מסך הגדרת הרשאות</a:t>
            </a:r>
            <a:endParaRPr lang="he-IL" sz="2400" b="0"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he-IL" sz="2400" b="0" i="0" u="none" strike="noStrike" cap="none" dirty="0">
                <a:latin typeface="Arial"/>
                <a:ea typeface="Arial"/>
                <a:cs typeface="Arial"/>
                <a:sym typeface="Arial"/>
              </a:rPr>
              <a:t> </a:t>
            </a:r>
            <a:endParaRPr lang="he-IL" sz="2400" dirty="0"/>
          </a:p>
          <a:p>
            <a:pPr marL="0" indent="0">
              <a:buNone/>
            </a:pPr>
            <a:endParaRPr lang="he-IL" sz="2400" dirty="0"/>
          </a:p>
        </p:txBody>
      </p:sp>
    </p:spTree>
    <p:extLst>
      <p:ext uri="{BB962C8B-B14F-4D97-AF65-F5344CB8AC3E}">
        <p14:creationId xmlns:p14="http://schemas.microsoft.com/office/powerpoint/2010/main" val="4059231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950A760C-C434-709C-9067-8D73DA0DCDD9}"/>
              </a:ext>
            </a:extLst>
          </p:cNvPr>
          <p:cNvPicPr>
            <a:picLocks noChangeAspect="1"/>
          </p:cNvPicPr>
          <p:nvPr/>
        </p:nvPicPr>
        <p:blipFill>
          <a:blip r:embed="rId2"/>
          <a:stretch>
            <a:fillRect/>
          </a:stretch>
        </p:blipFill>
        <p:spPr>
          <a:xfrm>
            <a:off x="157115" y="1285825"/>
            <a:ext cx="8091942" cy="5370107"/>
          </a:xfrm>
          <a:prstGeom prst="rect">
            <a:avLst/>
          </a:prstGeom>
        </p:spPr>
      </p:pic>
      <p:sp>
        <p:nvSpPr>
          <p:cNvPr id="6" name="תיבת טקסט 5">
            <a:extLst>
              <a:ext uri="{FF2B5EF4-FFF2-40B4-BE49-F238E27FC236}">
                <a16:creationId xmlns:a16="http://schemas.microsoft.com/office/drawing/2014/main" id="{4D6F13C0-D012-1D05-0104-542488614FF5}"/>
              </a:ext>
            </a:extLst>
          </p:cNvPr>
          <p:cNvSpPr txBox="1"/>
          <p:nvPr/>
        </p:nvSpPr>
        <p:spPr>
          <a:xfrm>
            <a:off x="6861891" y="202068"/>
            <a:ext cx="5052060" cy="2308324"/>
          </a:xfrm>
          <a:prstGeom prst="rect">
            <a:avLst/>
          </a:prstGeom>
          <a:ln>
            <a:solidFill>
              <a:srgbClr val="14828F"/>
            </a:solidFill>
          </a:ln>
        </p:spPr>
        <p:style>
          <a:lnRef idx="2">
            <a:schemeClr val="dk1"/>
          </a:lnRef>
          <a:fillRef idx="1">
            <a:schemeClr val="lt1"/>
          </a:fillRef>
          <a:effectRef idx="0">
            <a:schemeClr val="dk1"/>
          </a:effectRef>
          <a:fontRef idx="minor">
            <a:schemeClr val="dk1"/>
          </a:fontRef>
        </p:style>
        <p:txBody>
          <a:bodyPr wrap="square" rtlCol="1">
            <a:spAutoFit/>
          </a:bodyPr>
          <a:lstStyle/>
          <a:p>
            <a:r>
              <a:rPr lang="he-IL" dirty="0"/>
              <a:t>המתודה `</a:t>
            </a:r>
            <a:r>
              <a:rPr lang="en-US" dirty="0"/>
              <a:t> </a:t>
            </a:r>
            <a:r>
              <a:rPr lang="en-US" dirty="0" err="1"/>
              <a:t>getUrlValueFromConfig</a:t>
            </a:r>
            <a:r>
              <a:rPr lang="en-US" dirty="0"/>
              <a:t>` </a:t>
            </a:r>
            <a:r>
              <a:rPr lang="he-IL" dirty="0"/>
              <a:t>משלבת כתובת בסיס ( יכול להיות כתובת למחשב הלוקאלי או לענן ) ונתיב, מחליפה מקומות שמורים באמצעות {</a:t>
            </a:r>
            <a:r>
              <a:rPr lang="en-US" dirty="0"/>
              <a:t>&lt;</a:t>
            </a:r>
            <a:r>
              <a:rPr lang="en-US" dirty="0" err="1"/>
              <a:t>paramName</a:t>
            </a:r>
            <a:r>
              <a:rPr lang="en-US" dirty="0"/>
              <a:t>&gt;</a:t>
            </a:r>
            <a:r>
              <a:rPr lang="he-IL" dirty="0"/>
              <a:t>}</a:t>
            </a:r>
            <a:r>
              <a:rPr lang="en-US" dirty="0"/>
              <a:t> </a:t>
            </a:r>
            <a:r>
              <a:rPr lang="he-IL" dirty="0"/>
              <a:t>בכתובת עם ערכים תואמים מרשימה, ומחזירה את הכתובת המעודכנת. היא עושה שימוש בביטויים רגולריים כדי למצוא את המקומות השמורים, ומשתמשת ב-`</a:t>
            </a:r>
            <a:r>
              <a:rPr lang="en-US" dirty="0" err="1"/>
              <a:t>StringBuffer</a:t>
            </a:r>
            <a:r>
              <a:rPr lang="en-US" dirty="0"/>
              <a:t>` </a:t>
            </a:r>
            <a:r>
              <a:rPr lang="he-IL" dirty="0"/>
              <a:t> כדי לבנות את מחרוזת הכתובת הסופית בצורה יעילה.</a:t>
            </a:r>
          </a:p>
        </p:txBody>
      </p:sp>
    </p:spTree>
    <p:extLst>
      <p:ext uri="{BB962C8B-B14F-4D97-AF65-F5344CB8AC3E}">
        <p14:creationId xmlns:p14="http://schemas.microsoft.com/office/powerpoint/2010/main" val="3172560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6234567" y="472340"/>
            <a:ext cx="5686238" cy="923330"/>
          </a:xfrm>
          <a:prstGeom prst="rect">
            <a:avLst/>
          </a:prstGeom>
          <a:noFill/>
          <a:ln>
            <a:solidFill>
              <a:srgbClr val="14828F"/>
            </a:solidFill>
          </a:ln>
        </p:spPr>
        <p:txBody>
          <a:bodyPr wrap="square" rtlCol="1">
            <a:spAutoFit/>
          </a:bodyPr>
          <a:lstStyle/>
          <a:p>
            <a:r>
              <a:rPr lang="he-IL" dirty="0"/>
              <a:t>הניתוב- </a:t>
            </a:r>
            <a:r>
              <a:rPr lang="en-US" dirty="0"/>
              <a:t>http://localhost:8080/api/courses/{{courseId}}/classes</a:t>
            </a:r>
            <a:br>
              <a:rPr lang="en-US" dirty="0"/>
            </a:br>
            <a:r>
              <a:rPr lang="he-IL" dirty="0"/>
              <a:t>עם </a:t>
            </a:r>
            <a:r>
              <a:rPr lang="en-US" dirty="0" err="1"/>
              <a:t>courseId</a:t>
            </a:r>
            <a:r>
              <a:rPr lang="he-IL" dirty="0"/>
              <a:t> החזיר לי מערך של השיעורים לאותו קורס</a:t>
            </a:r>
          </a:p>
        </p:txBody>
      </p:sp>
      <p:pic>
        <p:nvPicPr>
          <p:cNvPr id="15" name="תמונה 14">
            <a:extLst>
              <a:ext uri="{FF2B5EF4-FFF2-40B4-BE49-F238E27FC236}">
                <a16:creationId xmlns:a16="http://schemas.microsoft.com/office/drawing/2014/main" id="{4ABA3B2C-F6FE-7207-7853-E6DC28A89553}"/>
              </a:ext>
            </a:extLst>
          </p:cNvPr>
          <p:cNvPicPr>
            <a:picLocks noChangeAspect="1"/>
          </p:cNvPicPr>
          <p:nvPr/>
        </p:nvPicPr>
        <p:blipFill>
          <a:blip r:embed="rId2"/>
          <a:stretch>
            <a:fillRect/>
          </a:stretch>
        </p:blipFill>
        <p:spPr>
          <a:xfrm>
            <a:off x="794562" y="1952108"/>
            <a:ext cx="6699535" cy="4194356"/>
          </a:xfrm>
          <a:prstGeom prst="rect">
            <a:avLst/>
          </a:prstGeom>
        </p:spPr>
      </p:pic>
      <p:cxnSp>
        <p:nvCxnSpPr>
          <p:cNvPr id="5" name="מחבר חץ ישר 4">
            <a:extLst>
              <a:ext uri="{FF2B5EF4-FFF2-40B4-BE49-F238E27FC236}">
                <a16:creationId xmlns:a16="http://schemas.microsoft.com/office/drawing/2014/main" id="{D932A723-9B47-A525-E30D-54366E870F25}"/>
              </a:ext>
            </a:extLst>
          </p:cNvPr>
          <p:cNvCxnSpPr/>
          <p:nvPr/>
        </p:nvCxnSpPr>
        <p:spPr>
          <a:xfrm flipH="1">
            <a:off x="4971672" y="1235348"/>
            <a:ext cx="1616853" cy="15562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7222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6343568" y="333060"/>
            <a:ext cx="5686238" cy="1477328"/>
          </a:xfrm>
          <a:prstGeom prst="rect">
            <a:avLst/>
          </a:prstGeom>
          <a:noFill/>
          <a:ln>
            <a:solidFill>
              <a:srgbClr val="14828F"/>
            </a:solidFill>
          </a:ln>
        </p:spPr>
        <p:txBody>
          <a:bodyPr wrap="square" rtlCol="1">
            <a:spAutoFit/>
          </a:bodyPr>
          <a:lstStyle/>
          <a:p>
            <a:r>
              <a:rPr lang="he-IL" dirty="0"/>
              <a:t>התוצר הסופי- בצד </a:t>
            </a:r>
            <a:r>
              <a:rPr lang="en-US" dirty="0"/>
              <a:t>client- Angular </a:t>
            </a:r>
            <a:r>
              <a:rPr lang="he-IL" dirty="0"/>
              <a:t> מוצג לי בלוח השנה של האתר </a:t>
            </a:r>
            <a:endParaRPr lang="en-US" dirty="0"/>
          </a:p>
          <a:p>
            <a:r>
              <a:rPr lang="he-IL" dirty="0"/>
              <a:t>בכניסה לקורס מסוים מוצג לי לוח השנה של השיעורים שלו</a:t>
            </a:r>
          </a:p>
          <a:p>
            <a:r>
              <a:rPr lang="he-IL" dirty="0"/>
              <a:t>ובלחיצה על לוח השנה מופיעים לי השיעורים עבור הקורס הנ"ל</a:t>
            </a:r>
          </a:p>
          <a:p>
            <a:endParaRPr lang="he-IL" dirty="0"/>
          </a:p>
        </p:txBody>
      </p:sp>
      <p:pic>
        <p:nvPicPr>
          <p:cNvPr id="4" name="תמונה 3">
            <a:extLst>
              <a:ext uri="{FF2B5EF4-FFF2-40B4-BE49-F238E27FC236}">
                <a16:creationId xmlns:a16="http://schemas.microsoft.com/office/drawing/2014/main" id="{DC70BDB8-669E-BF7B-B119-A67F18B6471B}"/>
              </a:ext>
            </a:extLst>
          </p:cNvPr>
          <p:cNvPicPr>
            <a:picLocks noChangeAspect="1"/>
          </p:cNvPicPr>
          <p:nvPr/>
        </p:nvPicPr>
        <p:blipFill>
          <a:blip r:embed="rId2"/>
          <a:stretch>
            <a:fillRect/>
          </a:stretch>
        </p:blipFill>
        <p:spPr>
          <a:xfrm>
            <a:off x="6192329" y="2082677"/>
            <a:ext cx="5827180" cy="3155228"/>
          </a:xfrm>
          <a:prstGeom prst="rect">
            <a:avLst/>
          </a:prstGeom>
          <a:ln>
            <a:solidFill>
              <a:srgbClr val="14828F"/>
            </a:solidFill>
          </a:ln>
        </p:spPr>
      </p:pic>
      <p:pic>
        <p:nvPicPr>
          <p:cNvPr id="7" name="תמונה 6">
            <a:extLst>
              <a:ext uri="{FF2B5EF4-FFF2-40B4-BE49-F238E27FC236}">
                <a16:creationId xmlns:a16="http://schemas.microsoft.com/office/drawing/2014/main" id="{215A33A2-C6BC-EAC9-1BC8-0E86D8C57BC5}"/>
              </a:ext>
            </a:extLst>
          </p:cNvPr>
          <p:cNvPicPr>
            <a:picLocks noChangeAspect="1"/>
          </p:cNvPicPr>
          <p:nvPr/>
        </p:nvPicPr>
        <p:blipFill>
          <a:blip r:embed="rId3"/>
          <a:stretch>
            <a:fillRect/>
          </a:stretch>
        </p:blipFill>
        <p:spPr>
          <a:xfrm>
            <a:off x="234863" y="232255"/>
            <a:ext cx="5287872" cy="1850422"/>
          </a:xfrm>
          <a:prstGeom prst="rect">
            <a:avLst/>
          </a:prstGeom>
          <a:ln>
            <a:solidFill>
              <a:srgbClr val="14828F"/>
            </a:solidFill>
          </a:ln>
        </p:spPr>
      </p:pic>
      <p:pic>
        <p:nvPicPr>
          <p:cNvPr id="11" name="תמונה 10">
            <a:extLst>
              <a:ext uri="{FF2B5EF4-FFF2-40B4-BE49-F238E27FC236}">
                <a16:creationId xmlns:a16="http://schemas.microsoft.com/office/drawing/2014/main" id="{406DC179-F74B-9EC9-93D3-765955D6F0E7}"/>
              </a:ext>
            </a:extLst>
          </p:cNvPr>
          <p:cNvPicPr>
            <a:picLocks noChangeAspect="1"/>
          </p:cNvPicPr>
          <p:nvPr/>
        </p:nvPicPr>
        <p:blipFill>
          <a:blip r:embed="rId4"/>
          <a:stretch>
            <a:fillRect/>
          </a:stretch>
        </p:blipFill>
        <p:spPr>
          <a:xfrm>
            <a:off x="152305" y="2339767"/>
            <a:ext cx="5820564" cy="3764307"/>
          </a:xfrm>
          <a:prstGeom prst="rect">
            <a:avLst/>
          </a:prstGeom>
          <a:ln>
            <a:solidFill>
              <a:srgbClr val="14828F"/>
            </a:solidFill>
          </a:ln>
        </p:spPr>
      </p:pic>
      <p:cxnSp>
        <p:nvCxnSpPr>
          <p:cNvPr id="13" name="מחבר חץ ישר 12">
            <a:extLst>
              <a:ext uri="{FF2B5EF4-FFF2-40B4-BE49-F238E27FC236}">
                <a16:creationId xmlns:a16="http://schemas.microsoft.com/office/drawing/2014/main" id="{35C6F017-4B20-1AB7-03FB-2E5D387FF635}"/>
              </a:ext>
            </a:extLst>
          </p:cNvPr>
          <p:cNvCxnSpPr/>
          <p:nvPr/>
        </p:nvCxnSpPr>
        <p:spPr>
          <a:xfrm>
            <a:off x="3433542" y="962845"/>
            <a:ext cx="817510" cy="166153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מחבר חץ ישר 13">
            <a:extLst>
              <a:ext uri="{FF2B5EF4-FFF2-40B4-BE49-F238E27FC236}">
                <a16:creationId xmlns:a16="http://schemas.microsoft.com/office/drawing/2014/main" id="{2A4E3E2F-568B-1F9C-D423-575814AA3CF9}"/>
              </a:ext>
            </a:extLst>
          </p:cNvPr>
          <p:cNvCxnSpPr>
            <a:cxnSpLocks/>
          </p:cNvCxnSpPr>
          <p:nvPr/>
        </p:nvCxnSpPr>
        <p:spPr>
          <a:xfrm>
            <a:off x="5335009" y="3203428"/>
            <a:ext cx="1501796" cy="4844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2426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6343568" y="333060"/>
            <a:ext cx="5686238" cy="1200329"/>
          </a:xfrm>
          <a:prstGeom prst="rect">
            <a:avLst/>
          </a:prstGeom>
          <a:noFill/>
          <a:ln>
            <a:solidFill>
              <a:srgbClr val="14828F"/>
            </a:solidFill>
          </a:ln>
        </p:spPr>
        <p:txBody>
          <a:bodyPr wrap="square" rtlCol="1">
            <a:spAutoFit/>
          </a:bodyPr>
          <a:lstStyle/>
          <a:p>
            <a:r>
              <a:rPr lang="he-IL" dirty="0"/>
              <a:t>בלוח השנה מוצגים השיעורים בכל תאריך בצורה מודגשת ובלחיצה על השיעור מופיע פרטים נוספים עבור השיעור</a:t>
            </a:r>
          </a:p>
          <a:p>
            <a:r>
              <a:rPr lang="he-IL" dirty="0"/>
              <a:t>ואפשר לערוך אותו ולשנות..</a:t>
            </a:r>
          </a:p>
          <a:p>
            <a:endParaRPr lang="he-IL" dirty="0"/>
          </a:p>
        </p:txBody>
      </p:sp>
      <p:pic>
        <p:nvPicPr>
          <p:cNvPr id="4" name="תמונה 3">
            <a:extLst>
              <a:ext uri="{FF2B5EF4-FFF2-40B4-BE49-F238E27FC236}">
                <a16:creationId xmlns:a16="http://schemas.microsoft.com/office/drawing/2014/main" id="{DC70BDB8-669E-BF7B-B119-A67F18B6471B}"/>
              </a:ext>
            </a:extLst>
          </p:cNvPr>
          <p:cNvPicPr>
            <a:picLocks noChangeAspect="1"/>
          </p:cNvPicPr>
          <p:nvPr/>
        </p:nvPicPr>
        <p:blipFill>
          <a:blip r:embed="rId2"/>
          <a:stretch>
            <a:fillRect/>
          </a:stretch>
        </p:blipFill>
        <p:spPr>
          <a:xfrm>
            <a:off x="141724" y="2338800"/>
            <a:ext cx="8048966" cy="4358253"/>
          </a:xfrm>
          <a:prstGeom prst="rect">
            <a:avLst/>
          </a:prstGeom>
          <a:ln>
            <a:solidFill>
              <a:srgbClr val="14828F"/>
            </a:solidFill>
          </a:ln>
        </p:spPr>
      </p:pic>
      <p:pic>
        <p:nvPicPr>
          <p:cNvPr id="8" name="תמונה 7">
            <a:extLst>
              <a:ext uri="{FF2B5EF4-FFF2-40B4-BE49-F238E27FC236}">
                <a16:creationId xmlns:a16="http://schemas.microsoft.com/office/drawing/2014/main" id="{63B46FA8-8CF6-2A29-F080-0D84E841FD70}"/>
              </a:ext>
            </a:extLst>
          </p:cNvPr>
          <p:cNvPicPr>
            <a:picLocks noChangeAspect="1"/>
          </p:cNvPicPr>
          <p:nvPr/>
        </p:nvPicPr>
        <p:blipFill>
          <a:blip r:embed="rId3"/>
          <a:stretch>
            <a:fillRect/>
          </a:stretch>
        </p:blipFill>
        <p:spPr>
          <a:xfrm>
            <a:off x="473414" y="64852"/>
            <a:ext cx="3777752" cy="2088204"/>
          </a:xfrm>
          <a:prstGeom prst="rect">
            <a:avLst/>
          </a:prstGeom>
          <a:ln>
            <a:solidFill>
              <a:srgbClr val="14828F"/>
            </a:solidFill>
          </a:ln>
        </p:spPr>
      </p:pic>
      <p:sp>
        <p:nvSpPr>
          <p:cNvPr id="9" name="תרשים זרימה: מחבר 8">
            <a:extLst>
              <a:ext uri="{FF2B5EF4-FFF2-40B4-BE49-F238E27FC236}">
                <a16:creationId xmlns:a16="http://schemas.microsoft.com/office/drawing/2014/main" id="{37CE9570-BF1D-6A71-CED9-C2EB9B1682A7}"/>
              </a:ext>
            </a:extLst>
          </p:cNvPr>
          <p:cNvSpPr/>
          <p:nvPr/>
        </p:nvSpPr>
        <p:spPr>
          <a:xfrm>
            <a:off x="6647234" y="3307404"/>
            <a:ext cx="149157" cy="121596"/>
          </a:xfrm>
          <a:prstGeom prst="flowChartConnector">
            <a:avLst/>
          </a:prstGeom>
          <a:noFill/>
          <a:ln>
            <a:solidFill>
              <a:srgbClr val="14828F"/>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12" name="מחבר חץ ישר 11">
            <a:extLst>
              <a:ext uri="{FF2B5EF4-FFF2-40B4-BE49-F238E27FC236}">
                <a16:creationId xmlns:a16="http://schemas.microsoft.com/office/drawing/2014/main" id="{C4387FEB-6B21-1467-15ED-446147D13DD5}"/>
              </a:ext>
            </a:extLst>
          </p:cNvPr>
          <p:cNvCxnSpPr/>
          <p:nvPr/>
        </p:nvCxnSpPr>
        <p:spPr>
          <a:xfrm flipH="1">
            <a:off x="6854757" y="1284051"/>
            <a:ext cx="2619983" cy="20233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797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8929990" y="333060"/>
            <a:ext cx="3099815" cy="1200329"/>
          </a:xfrm>
          <a:prstGeom prst="rect">
            <a:avLst/>
          </a:prstGeom>
          <a:noFill/>
          <a:ln>
            <a:solidFill>
              <a:srgbClr val="14828F"/>
            </a:solidFill>
          </a:ln>
        </p:spPr>
        <p:txBody>
          <a:bodyPr wrap="square" rtlCol="1">
            <a:spAutoFit/>
          </a:bodyPr>
          <a:lstStyle/>
          <a:p>
            <a:r>
              <a:rPr lang="he-IL" dirty="0"/>
              <a:t>הקוד-בצד </a:t>
            </a:r>
            <a:r>
              <a:rPr lang="en-US" dirty="0"/>
              <a:t>client  -Angular</a:t>
            </a:r>
            <a:endParaRPr lang="he-IL" dirty="0"/>
          </a:p>
          <a:p>
            <a:r>
              <a:rPr lang="he-IL" dirty="0"/>
              <a:t>בלחיצה על מערכת שעות שיעורים- האייקון של השיעורים </a:t>
            </a:r>
          </a:p>
          <a:p>
            <a:r>
              <a:rPr lang="he-IL" dirty="0"/>
              <a:t>נעבור ללוח שנה עם השיעורים</a:t>
            </a:r>
          </a:p>
        </p:txBody>
      </p:sp>
      <p:sp>
        <p:nvSpPr>
          <p:cNvPr id="9" name="תרשים זרימה: מחבר 8">
            <a:extLst>
              <a:ext uri="{FF2B5EF4-FFF2-40B4-BE49-F238E27FC236}">
                <a16:creationId xmlns:a16="http://schemas.microsoft.com/office/drawing/2014/main" id="{37CE9570-BF1D-6A71-CED9-C2EB9B1682A7}"/>
              </a:ext>
            </a:extLst>
          </p:cNvPr>
          <p:cNvSpPr/>
          <p:nvPr/>
        </p:nvSpPr>
        <p:spPr>
          <a:xfrm>
            <a:off x="6647234" y="3307404"/>
            <a:ext cx="149157" cy="121596"/>
          </a:xfrm>
          <a:prstGeom prst="flowChartConnector">
            <a:avLst/>
          </a:prstGeom>
          <a:noFill/>
          <a:ln>
            <a:solidFill>
              <a:srgbClr val="14828F"/>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3" name="תמונה 2">
            <a:extLst>
              <a:ext uri="{FF2B5EF4-FFF2-40B4-BE49-F238E27FC236}">
                <a16:creationId xmlns:a16="http://schemas.microsoft.com/office/drawing/2014/main" id="{52AC61AC-2489-4B78-805D-C2C55F0A8933}"/>
              </a:ext>
            </a:extLst>
          </p:cNvPr>
          <p:cNvPicPr>
            <a:picLocks noChangeAspect="1"/>
          </p:cNvPicPr>
          <p:nvPr/>
        </p:nvPicPr>
        <p:blipFill>
          <a:blip r:embed="rId2"/>
          <a:stretch>
            <a:fillRect/>
          </a:stretch>
        </p:blipFill>
        <p:spPr>
          <a:xfrm>
            <a:off x="97276" y="411287"/>
            <a:ext cx="8388267" cy="2539436"/>
          </a:xfrm>
          <a:prstGeom prst="rect">
            <a:avLst/>
          </a:prstGeom>
        </p:spPr>
      </p:pic>
      <p:pic>
        <p:nvPicPr>
          <p:cNvPr id="7" name="תמונה 6">
            <a:extLst>
              <a:ext uri="{FF2B5EF4-FFF2-40B4-BE49-F238E27FC236}">
                <a16:creationId xmlns:a16="http://schemas.microsoft.com/office/drawing/2014/main" id="{204D482D-8DDE-E59C-A522-8588F4AA16CF}"/>
              </a:ext>
            </a:extLst>
          </p:cNvPr>
          <p:cNvPicPr>
            <a:picLocks noChangeAspect="1"/>
          </p:cNvPicPr>
          <p:nvPr/>
        </p:nvPicPr>
        <p:blipFill>
          <a:blip r:embed="rId3"/>
          <a:stretch>
            <a:fillRect/>
          </a:stretch>
        </p:blipFill>
        <p:spPr>
          <a:xfrm>
            <a:off x="5680953" y="3120430"/>
            <a:ext cx="6426742" cy="3017713"/>
          </a:xfrm>
          <a:prstGeom prst="rect">
            <a:avLst/>
          </a:prstGeom>
        </p:spPr>
      </p:pic>
      <p:cxnSp>
        <p:nvCxnSpPr>
          <p:cNvPr id="12" name="מחבר חץ ישר 11">
            <a:extLst>
              <a:ext uri="{FF2B5EF4-FFF2-40B4-BE49-F238E27FC236}">
                <a16:creationId xmlns:a16="http://schemas.microsoft.com/office/drawing/2014/main" id="{C4387FEB-6B21-1467-15ED-446147D13DD5}"/>
              </a:ext>
            </a:extLst>
          </p:cNvPr>
          <p:cNvCxnSpPr>
            <a:cxnSpLocks/>
          </p:cNvCxnSpPr>
          <p:nvPr/>
        </p:nvCxnSpPr>
        <p:spPr>
          <a:xfrm>
            <a:off x="4085617" y="1057618"/>
            <a:ext cx="2146570" cy="424071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5" name="תמונה 14">
            <a:extLst>
              <a:ext uri="{FF2B5EF4-FFF2-40B4-BE49-F238E27FC236}">
                <a16:creationId xmlns:a16="http://schemas.microsoft.com/office/drawing/2014/main" id="{537C75F3-F08C-CB5D-C907-1EF860D87A88}"/>
              </a:ext>
            </a:extLst>
          </p:cNvPr>
          <p:cNvPicPr>
            <a:picLocks noChangeAspect="1"/>
          </p:cNvPicPr>
          <p:nvPr/>
        </p:nvPicPr>
        <p:blipFill>
          <a:blip r:embed="rId4"/>
          <a:stretch>
            <a:fillRect/>
          </a:stretch>
        </p:blipFill>
        <p:spPr>
          <a:xfrm>
            <a:off x="823311" y="3429000"/>
            <a:ext cx="4267796" cy="2029108"/>
          </a:xfrm>
          <a:prstGeom prst="rect">
            <a:avLst/>
          </a:prstGeom>
          <a:ln>
            <a:solidFill>
              <a:srgbClr val="14828F"/>
            </a:solidFill>
          </a:ln>
        </p:spPr>
      </p:pic>
    </p:spTree>
    <p:extLst>
      <p:ext uri="{BB962C8B-B14F-4D97-AF65-F5344CB8AC3E}">
        <p14:creationId xmlns:p14="http://schemas.microsoft.com/office/powerpoint/2010/main" val="3374968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7834009" y="754592"/>
            <a:ext cx="3839184" cy="1754326"/>
          </a:xfrm>
          <a:prstGeom prst="rect">
            <a:avLst/>
          </a:prstGeom>
          <a:noFill/>
          <a:ln>
            <a:solidFill>
              <a:srgbClr val="14828F"/>
            </a:solidFill>
          </a:ln>
        </p:spPr>
        <p:txBody>
          <a:bodyPr wrap="square" rtlCol="1">
            <a:spAutoFit/>
          </a:bodyPr>
          <a:lstStyle/>
          <a:p>
            <a:r>
              <a:rPr lang="en-US" dirty="0"/>
              <a:t> </a:t>
            </a:r>
            <a:r>
              <a:rPr lang="en-US" dirty="0" err="1"/>
              <a:t>ngOnInit</a:t>
            </a:r>
            <a:r>
              <a:rPr lang="en-US" dirty="0"/>
              <a:t>() </a:t>
            </a:r>
            <a:r>
              <a:rPr lang="he-IL" dirty="0"/>
              <a:t>אני שולפת את ה</a:t>
            </a:r>
            <a:r>
              <a:rPr lang="en-US" dirty="0" err="1"/>
              <a:t>course_Id</a:t>
            </a:r>
            <a:r>
              <a:rPr lang="en-US" dirty="0"/>
              <a:t>-</a:t>
            </a:r>
            <a:r>
              <a:rPr lang="he-IL" dirty="0"/>
              <a:t> מה-</a:t>
            </a:r>
            <a:r>
              <a:rPr lang="en-US" dirty="0"/>
              <a:t>parms </a:t>
            </a:r>
            <a:r>
              <a:rPr lang="he-IL" dirty="0"/>
              <a:t> וקוראת לפונקציה שב-</a:t>
            </a:r>
            <a:r>
              <a:rPr lang="en-US" dirty="0"/>
              <a:t>Course service </a:t>
            </a:r>
            <a:r>
              <a:rPr lang="he-IL" dirty="0"/>
              <a:t> </a:t>
            </a:r>
            <a:r>
              <a:rPr lang="he-IL" dirty="0" err="1"/>
              <a:t>באנגולר</a:t>
            </a:r>
            <a:r>
              <a:rPr lang="he-IL" dirty="0"/>
              <a:t> והיא מבצעת קריאה שרת ל</a:t>
            </a:r>
            <a:r>
              <a:rPr lang="en-US" dirty="0"/>
              <a:t>Course-service </a:t>
            </a:r>
            <a:r>
              <a:rPr lang="he-IL" dirty="0"/>
              <a:t> ב-</a:t>
            </a:r>
            <a:r>
              <a:rPr lang="en-US" dirty="0"/>
              <a:t>java </a:t>
            </a:r>
            <a:br>
              <a:rPr lang="en-US" dirty="0"/>
            </a:br>
            <a:r>
              <a:rPr lang="he-IL" dirty="0"/>
              <a:t>ואני מקבלת מערך מסוג </a:t>
            </a:r>
            <a:r>
              <a:rPr lang="en-US" dirty="0"/>
              <a:t> Classes[] </a:t>
            </a:r>
            <a:r>
              <a:rPr lang="he-IL" dirty="0"/>
              <a:t>לפי המודל שבניתי </a:t>
            </a:r>
            <a:r>
              <a:rPr lang="he-IL" dirty="0" err="1"/>
              <a:t>באנגולר</a:t>
            </a:r>
            <a:endParaRPr lang="he-IL" dirty="0"/>
          </a:p>
        </p:txBody>
      </p:sp>
      <p:pic>
        <p:nvPicPr>
          <p:cNvPr id="4" name="תמונה 3">
            <a:extLst>
              <a:ext uri="{FF2B5EF4-FFF2-40B4-BE49-F238E27FC236}">
                <a16:creationId xmlns:a16="http://schemas.microsoft.com/office/drawing/2014/main" id="{7ADB2C3C-EA66-6A9D-CAA1-358CFAD478E5}"/>
              </a:ext>
            </a:extLst>
          </p:cNvPr>
          <p:cNvPicPr>
            <a:picLocks noChangeAspect="1"/>
          </p:cNvPicPr>
          <p:nvPr/>
        </p:nvPicPr>
        <p:blipFill>
          <a:blip r:embed="rId2"/>
          <a:stretch>
            <a:fillRect/>
          </a:stretch>
        </p:blipFill>
        <p:spPr>
          <a:xfrm>
            <a:off x="207400" y="183942"/>
            <a:ext cx="6787279" cy="3923895"/>
          </a:xfrm>
          <a:prstGeom prst="rect">
            <a:avLst/>
          </a:prstGeom>
        </p:spPr>
      </p:pic>
      <p:pic>
        <p:nvPicPr>
          <p:cNvPr id="8" name="תמונה 7">
            <a:extLst>
              <a:ext uri="{FF2B5EF4-FFF2-40B4-BE49-F238E27FC236}">
                <a16:creationId xmlns:a16="http://schemas.microsoft.com/office/drawing/2014/main" id="{774D37CB-EFEC-9E3B-C9DD-04099FE306EE}"/>
              </a:ext>
            </a:extLst>
          </p:cNvPr>
          <p:cNvPicPr>
            <a:picLocks noChangeAspect="1"/>
          </p:cNvPicPr>
          <p:nvPr/>
        </p:nvPicPr>
        <p:blipFill>
          <a:blip r:embed="rId3"/>
          <a:stretch>
            <a:fillRect/>
          </a:stretch>
        </p:blipFill>
        <p:spPr>
          <a:xfrm>
            <a:off x="3338216" y="4408549"/>
            <a:ext cx="8334976" cy="2228640"/>
          </a:xfrm>
          <a:prstGeom prst="rect">
            <a:avLst/>
          </a:prstGeom>
        </p:spPr>
      </p:pic>
      <p:cxnSp>
        <p:nvCxnSpPr>
          <p:cNvPr id="12" name="מחבר חץ ישר 11">
            <a:extLst>
              <a:ext uri="{FF2B5EF4-FFF2-40B4-BE49-F238E27FC236}">
                <a16:creationId xmlns:a16="http://schemas.microsoft.com/office/drawing/2014/main" id="{C4387FEB-6B21-1467-15ED-446147D13DD5}"/>
              </a:ext>
            </a:extLst>
          </p:cNvPr>
          <p:cNvCxnSpPr>
            <a:cxnSpLocks/>
          </p:cNvCxnSpPr>
          <p:nvPr/>
        </p:nvCxnSpPr>
        <p:spPr>
          <a:xfrm>
            <a:off x="2957209" y="3631660"/>
            <a:ext cx="2308697" cy="2042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4" name="תמונה 13">
            <a:extLst>
              <a:ext uri="{FF2B5EF4-FFF2-40B4-BE49-F238E27FC236}">
                <a16:creationId xmlns:a16="http://schemas.microsoft.com/office/drawing/2014/main" id="{FC513842-014E-74CC-75F0-A929CB15F21E}"/>
              </a:ext>
            </a:extLst>
          </p:cNvPr>
          <p:cNvPicPr>
            <a:picLocks noChangeAspect="1"/>
          </p:cNvPicPr>
          <p:nvPr/>
        </p:nvPicPr>
        <p:blipFill>
          <a:blip r:embed="rId4"/>
          <a:stretch>
            <a:fillRect/>
          </a:stretch>
        </p:blipFill>
        <p:spPr>
          <a:xfrm>
            <a:off x="208224" y="4517050"/>
            <a:ext cx="3055206" cy="1929145"/>
          </a:xfrm>
          <a:prstGeom prst="rect">
            <a:avLst/>
          </a:prstGeom>
        </p:spPr>
      </p:pic>
    </p:spTree>
    <p:extLst>
      <p:ext uri="{BB962C8B-B14F-4D97-AF65-F5344CB8AC3E}">
        <p14:creationId xmlns:p14="http://schemas.microsoft.com/office/powerpoint/2010/main" val="19206832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94409E8F-C769-6E20-0407-F0945BE872B5}"/>
              </a:ext>
            </a:extLst>
          </p:cNvPr>
          <p:cNvSpPr txBox="1"/>
          <p:nvPr/>
        </p:nvSpPr>
        <p:spPr>
          <a:xfrm>
            <a:off x="7581089" y="557719"/>
            <a:ext cx="4092104" cy="4801314"/>
          </a:xfrm>
          <a:prstGeom prst="rect">
            <a:avLst/>
          </a:prstGeom>
          <a:noFill/>
          <a:ln>
            <a:solidFill>
              <a:srgbClr val="14828F"/>
            </a:solidFill>
          </a:ln>
        </p:spPr>
        <p:txBody>
          <a:bodyPr wrap="square" rtlCol="1">
            <a:spAutoFit/>
          </a:bodyPr>
          <a:lstStyle/>
          <a:p>
            <a:pPr marL="0" marR="0" lvl="0" indent="0" defTabSz="914400" eaLnBrk="0" fontAlgn="base" latinLnBrk="0" hangingPunct="0">
              <a:lnSpc>
                <a:spcPct val="100000"/>
              </a:lnSpc>
              <a:spcBef>
                <a:spcPct val="0"/>
              </a:spcBef>
              <a:spcAft>
                <a:spcPct val="0"/>
              </a:spcAft>
              <a:buClrTx/>
              <a:buSzTx/>
              <a:buFontTx/>
              <a:buNone/>
              <a:tabLst/>
            </a:pPr>
            <a:r>
              <a:rPr kumimoji="0" lang="he-IL" altLang="he-IL" b="0" i="0" u="none" strike="noStrike" cap="none" normalizeH="0" baseline="0" dirty="0">
                <a:ln>
                  <a:noFill/>
                </a:ln>
                <a:solidFill>
                  <a:schemeClr val="tx1"/>
                </a:solidFill>
                <a:effectLst/>
                <a:latin typeface="Arial" panose="020B0604020202020204" pitchFamily="34" charset="0"/>
                <a:cs typeface="Arial" panose="020B0604020202020204" pitchFamily="34" charset="0"/>
              </a:rPr>
              <a:t>יצרתי פונקציה בשם </a:t>
            </a:r>
            <a:r>
              <a:rPr kumimoji="0" lang="he-IL" altLang="he-IL" b="0" i="0" u="none" strike="noStrike" cap="none" normalizeH="0" baseline="0" dirty="0" err="1">
                <a:ln>
                  <a:noFill/>
                </a:ln>
                <a:solidFill>
                  <a:schemeClr val="tx1"/>
                </a:solidFill>
                <a:effectLst/>
                <a:latin typeface="Arial Unicode MS"/>
              </a:rPr>
              <a:t>loadEvents</a:t>
            </a:r>
            <a:r>
              <a:rPr kumimoji="0" lang="he-IL" altLang="he-IL" b="0" i="0" u="none" strike="noStrike" cap="none" normalizeH="0" baseline="0" dirty="0">
                <a:ln>
                  <a:noFill/>
                </a:ln>
                <a:solidFill>
                  <a:schemeClr val="tx1"/>
                </a:solidFill>
                <a:effectLst/>
                <a:latin typeface="Arial Unicode MS"/>
              </a:rPr>
              <a:t>()</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שעוברת  על המערך</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filteredClasses</a:t>
            </a:r>
            <a:r>
              <a:rPr kumimoji="0" lang="he-IL" altLang="he-IL" b="0" i="0" u="none" strike="noStrike" cap="none" normalizeH="0" baseline="0" dirty="0">
                <a:ln>
                  <a:noFill/>
                </a:ln>
                <a:solidFill>
                  <a:schemeClr val="tx1"/>
                </a:solidFill>
                <a:effectLst/>
              </a:rPr>
              <a:t> והופכת אותו </a:t>
            </a:r>
            <a:r>
              <a:rPr kumimoji="0" lang="he-IL" altLang="he-IL" b="0" i="0" u="none" strike="noStrike" cap="none" normalizeH="0" baseline="0" dirty="0">
                <a:ln>
                  <a:noFill/>
                </a:ln>
                <a:solidFill>
                  <a:schemeClr val="tx1"/>
                </a:solidFill>
                <a:effectLst/>
                <a:cs typeface="Arial" panose="020B0604020202020204" pitchFamily="34" charset="0"/>
              </a:rPr>
              <a:t>למערך של אירועים. עבור כל שיעור במערך, יצרתי את שעת ההתחלה</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startDateTime</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על ידי חיבור התאריך של השיעור</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c.date</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עם שעת ההתחלה שלו</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c.startTime</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והפכתי אותם לאובייקט</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DayPilot.Date</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באופן דומה, יצרתי את שעת הסיום</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endDateTime</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על ידי חיבור התאריך עם שעת הסיום</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c.endTime</a:t>
            </a:r>
            <a:r>
              <a:rPr kumimoji="0" lang="he-IL" altLang="he-IL" b="0" i="0" u="none" strike="noStrike" cap="none" normalizeH="0" baseline="0" dirty="0">
                <a:ln>
                  <a:noFill/>
                </a:ln>
                <a:solidFill>
                  <a:schemeClr val="tx1"/>
                </a:solidFill>
                <a:effectLst/>
              </a:rPr>
              <a:t>).</a:t>
            </a:r>
            <a:endParaRPr kumimoji="0" lang="he-IL" altLang="he-IL" b="0" i="0" u="none" strike="noStrike" cap="none" normalizeH="0" baseline="0" dirty="0">
              <a:ln>
                <a:noFill/>
              </a:ln>
              <a:solidFill>
                <a:schemeClr val="tx1"/>
              </a:solidFill>
              <a:effectLst/>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buFontTx/>
              <a:buNone/>
              <a:tabLst/>
            </a:pPr>
            <a:r>
              <a:rPr kumimoji="0" lang="he-IL" altLang="he-IL"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לאחר מכן, יצרתי אובייקט חדש לכל שיעור, המייצג את האירוע, עם מזהה (</a:t>
            </a:r>
            <a:r>
              <a:rPr kumimoji="0" lang="he-IL" altLang="he-IL" b="0" i="0" u="none" strike="noStrike" cap="none" normalizeH="0" baseline="0" dirty="0" err="1">
                <a:ln>
                  <a:noFill/>
                </a:ln>
                <a:solidFill>
                  <a:schemeClr val="tx1"/>
                </a:solidFill>
                <a:effectLst/>
                <a:latin typeface="Arial Unicode MS"/>
              </a:rPr>
              <a:t>id</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השיעור, שעת ההתחלה והסיום, שם השיעור</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text</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צבע רקע מותאם אישית</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backColor</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ומחלקת</a:t>
            </a:r>
            <a:r>
              <a:rPr kumimoji="0" lang="he-IL" altLang="he-IL" b="0" i="0" u="none" strike="noStrike" cap="none" normalizeH="0" baseline="0" dirty="0">
                <a:ln>
                  <a:noFill/>
                </a:ln>
                <a:solidFill>
                  <a:schemeClr val="tx1"/>
                </a:solidFill>
                <a:effectLst/>
              </a:rPr>
              <a:t> CSS </a:t>
            </a:r>
            <a:r>
              <a:rPr kumimoji="0" lang="he-IL" altLang="he-IL" b="0" i="0" u="none" strike="noStrike" cap="none" normalizeH="0" baseline="0" dirty="0">
                <a:ln>
                  <a:noFill/>
                </a:ln>
                <a:solidFill>
                  <a:schemeClr val="tx1"/>
                </a:solidFill>
                <a:effectLst/>
                <a:cs typeface="Arial" panose="020B0604020202020204" pitchFamily="34" charset="0"/>
              </a:rPr>
              <a:t>מותאמת אישית</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cssClass</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a:ln>
                  <a:noFill/>
                </a:ln>
                <a:solidFill>
                  <a:schemeClr val="tx1"/>
                </a:solidFill>
                <a:effectLst/>
                <a:cs typeface="Arial" panose="020B0604020202020204" pitchFamily="34" charset="0"/>
              </a:rPr>
              <a:t>לבסוף, שמרתי את המערך של האירועים שנוצר במשתנה</a:t>
            </a:r>
            <a:r>
              <a:rPr kumimoji="0" lang="he-IL" altLang="he-IL" b="0" i="0" u="none" strike="noStrike" cap="none" normalizeH="0" baseline="0" dirty="0">
                <a:ln>
                  <a:noFill/>
                </a:ln>
                <a:solidFill>
                  <a:schemeClr val="tx1"/>
                </a:solidFill>
                <a:effectLst/>
              </a:rPr>
              <a:t> </a:t>
            </a:r>
            <a:r>
              <a:rPr kumimoji="0" lang="he-IL" altLang="he-IL" b="0" i="0" u="none" strike="noStrike" cap="none" normalizeH="0" baseline="0" dirty="0" err="1">
                <a:ln>
                  <a:noFill/>
                </a:ln>
                <a:solidFill>
                  <a:schemeClr val="tx1"/>
                </a:solidFill>
                <a:effectLst/>
                <a:latin typeface="Arial Unicode MS"/>
              </a:rPr>
              <a:t>events</a:t>
            </a:r>
            <a:r>
              <a:rPr kumimoji="0" lang="he-IL" altLang="he-IL" b="0" i="0" u="none" strike="noStrike" cap="none" normalizeH="0" baseline="0" dirty="0">
                <a:ln>
                  <a:noFill/>
                </a:ln>
                <a:solidFill>
                  <a:schemeClr val="tx1"/>
                </a:solidFill>
                <a:effectLst/>
              </a:rPr>
              <a:t>.</a:t>
            </a:r>
            <a:endParaRPr kumimoji="0" lang="he-IL" altLang="he-IL" b="0" i="0" u="none" strike="noStrike" cap="none" normalizeH="0" baseline="0" dirty="0">
              <a:ln>
                <a:noFill/>
              </a:ln>
              <a:solidFill>
                <a:schemeClr val="tx1"/>
              </a:solidFill>
              <a:effectLst/>
              <a:latin typeface="Arial" panose="020B0604020202020204" pitchFamily="34" charset="0"/>
            </a:endParaRPr>
          </a:p>
        </p:txBody>
      </p:sp>
      <p:cxnSp>
        <p:nvCxnSpPr>
          <p:cNvPr id="12" name="מחבר חץ ישר 11">
            <a:extLst>
              <a:ext uri="{FF2B5EF4-FFF2-40B4-BE49-F238E27FC236}">
                <a16:creationId xmlns:a16="http://schemas.microsoft.com/office/drawing/2014/main" id="{C4387FEB-6B21-1467-15ED-446147D13DD5}"/>
              </a:ext>
            </a:extLst>
          </p:cNvPr>
          <p:cNvCxnSpPr>
            <a:cxnSpLocks/>
          </p:cNvCxnSpPr>
          <p:nvPr/>
        </p:nvCxnSpPr>
        <p:spPr>
          <a:xfrm>
            <a:off x="2957209" y="3631660"/>
            <a:ext cx="2308697" cy="2042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3" name="תמונה 2">
            <a:extLst>
              <a:ext uri="{FF2B5EF4-FFF2-40B4-BE49-F238E27FC236}">
                <a16:creationId xmlns:a16="http://schemas.microsoft.com/office/drawing/2014/main" id="{27101353-BAF3-F602-1EE2-3B2C64A8476E}"/>
              </a:ext>
            </a:extLst>
          </p:cNvPr>
          <p:cNvPicPr>
            <a:picLocks noChangeAspect="1"/>
          </p:cNvPicPr>
          <p:nvPr/>
        </p:nvPicPr>
        <p:blipFill>
          <a:blip r:embed="rId2"/>
          <a:stretch>
            <a:fillRect/>
          </a:stretch>
        </p:blipFill>
        <p:spPr>
          <a:xfrm>
            <a:off x="206453" y="2523245"/>
            <a:ext cx="7095777" cy="4033198"/>
          </a:xfrm>
          <a:prstGeom prst="rect">
            <a:avLst/>
          </a:prstGeom>
        </p:spPr>
      </p:pic>
      <p:pic>
        <p:nvPicPr>
          <p:cNvPr id="11" name="תמונה 10">
            <a:extLst>
              <a:ext uri="{FF2B5EF4-FFF2-40B4-BE49-F238E27FC236}">
                <a16:creationId xmlns:a16="http://schemas.microsoft.com/office/drawing/2014/main" id="{AE179743-BE4B-05AD-34CC-98C44BFB368F}"/>
              </a:ext>
            </a:extLst>
          </p:cNvPr>
          <p:cNvPicPr>
            <a:picLocks noChangeAspect="1"/>
          </p:cNvPicPr>
          <p:nvPr/>
        </p:nvPicPr>
        <p:blipFill>
          <a:blip r:embed="rId3"/>
          <a:stretch>
            <a:fillRect/>
          </a:stretch>
        </p:blipFill>
        <p:spPr>
          <a:xfrm>
            <a:off x="391415" y="333783"/>
            <a:ext cx="6093692" cy="1699497"/>
          </a:xfrm>
          <a:prstGeom prst="rect">
            <a:avLst/>
          </a:prstGeom>
        </p:spPr>
      </p:pic>
      <p:cxnSp>
        <p:nvCxnSpPr>
          <p:cNvPr id="15" name="מחבר חץ ישר 14">
            <a:extLst>
              <a:ext uri="{FF2B5EF4-FFF2-40B4-BE49-F238E27FC236}">
                <a16:creationId xmlns:a16="http://schemas.microsoft.com/office/drawing/2014/main" id="{9C2AEDC3-C204-79EA-3ED1-E4374B37CFF1}"/>
              </a:ext>
            </a:extLst>
          </p:cNvPr>
          <p:cNvCxnSpPr/>
          <p:nvPr/>
        </p:nvCxnSpPr>
        <p:spPr>
          <a:xfrm flipH="1">
            <a:off x="1536970" y="1712068"/>
            <a:ext cx="830094" cy="8111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933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9D4F76C5-6EB1-7865-559E-A5357F791DDA}"/>
              </a:ext>
            </a:extLst>
          </p:cNvPr>
          <p:cNvGraphicFramePr>
            <a:graphicFrameLocks noGrp="1"/>
          </p:cNvGraphicFramePr>
          <p:nvPr>
            <p:extLst>
              <p:ext uri="{D42A27DB-BD31-4B8C-83A1-F6EECF244321}">
                <p14:modId xmlns:p14="http://schemas.microsoft.com/office/powerpoint/2010/main" val="2755950505"/>
              </p:ext>
            </p:extLst>
          </p:nvPr>
        </p:nvGraphicFramePr>
        <p:xfrm>
          <a:off x="513767" y="67961"/>
          <a:ext cx="11274578" cy="6797040"/>
        </p:xfrm>
        <a:graphic>
          <a:graphicData uri="http://schemas.openxmlformats.org/drawingml/2006/table">
            <a:tbl>
              <a:tblPr rtl="1" firstRow="1" bandRow="1">
                <a:tableStyleId>{073A0DAA-6AF3-43AB-8588-CEC1D06C72B9}</a:tableStyleId>
              </a:tblPr>
              <a:tblGrid>
                <a:gridCol w="2696361">
                  <a:extLst>
                    <a:ext uri="{9D8B030D-6E8A-4147-A177-3AD203B41FA5}">
                      <a16:colId xmlns:a16="http://schemas.microsoft.com/office/drawing/2014/main" val="3535722932"/>
                    </a:ext>
                  </a:extLst>
                </a:gridCol>
                <a:gridCol w="1841485">
                  <a:extLst>
                    <a:ext uri="{9D8B030D-6E8A-4147-A177-3AD203B41FA5}">
                      <a16:colId xmlns:a16="http://schemas.microsoft.com/office/drawing/2014/main" val="1647304356"/>
                    </a:ext>
                  </a:extLst>
                </a:gridCol>
                <a:gridCol w="1807331">
                  <a:extLst>
                    <a:ext uri="{9D8B030D-6E8A-4147-A177-3AD203B41FA5}">
                      <a16:colId xmlns:a16="http://schemas.microsoft.com/office/drawing/2014/main" val="1987026305"/>
                    </a:ext>
                  </a:extLst>
                </a:gridCol>
                <a:gridCol w="4929401">
                  <a:extLst>
                    <a:ext uri="{9D8B030D-6E8A-4147-A177-3AD203B41FA5}">
                      <a16:colId xmlns:a16="http://schemas.microsoft.com/office/drawing/2014/main" val="339553832"/>
                    </a:ext>
                  </a:extLst>
                </a:gridCol>
              </a:tblGrid>
              <a:tr h="529743">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iw-IL" sz="1800" dirty="0">
                          <a:solidFill>
                            <a:schemeClr val="bg1"/>
                          </a:solidFill>
                          <a:latin typeface="Arial"/>
                          <a:ea typeface="Arial"/>
                          <a:cs typeface="Arial"/>
                          <a:sym typeface="Arial"/>
                        </a:rPr>
                        <a:t>החלק הסופי במוצ</a:t>
                      </a:r>
                      <a:r>
                        <a:rPr lang="he-IL" sz="1800" dirty="0">
                          <a:solidFill>
                            <a:schemeClr val="bg1"/>
                          </a:solidFill>
                          <a:latin typeface="Arial"/>
                          <a:ea typeface="Arial"/>
                          <a:cs typeface="Arial"/>
                          <a:sym typeface="Arial"/>
                        </a:rPr>
                        <a:t>ר:</a:t>
                      </a:r>
                      <a:endParaRPr lang="iw-IL" sz="1800" dirty="0">
                        <a:solidFill>
                          <a:srgbClr val="000000"/>
                        </a:solidFill>
                        <a:latin typeface="Arial"/>
                        <a:ea typeface="Arial"/>
                        <a:cs typeface="Arial"/>
                        <a:sym typeface="Arial"/>
                      </a:endParaRPr>
                    </a:p>
                    <a:p>
                      <a:pPr rtl="1"/>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solidFill>
                            <a:schemeClr val="bg1"/>
                          </a:solidFill>
                        </a:rPr>
                        <a:t>    הטכנולוגיה</a:t>
                      </a:r>
                    </a:p>
                    <a:p>
                      <a:pPr rtl="1"/>
                      <a:endParaRPr lang="he-IL" dirty="0"/>
                    </a:p>
                  </a:txBody>
                  <a:tcPr/>
                </a:tc>
                <a:tc>
                  <a:txBody>
                    <a:bodyPr/>
                    <a:lstStyle/>
                    <a:p>
                      <a:pPr rtl="1"/>
                      <a:r>
                        <a:rPr lang="he-IL" sz="1800" dirty="0"/>
                        <a:t>     השפה</a:t>
                      </a:r>
                      <a:endParaRPr lang="he-IL" dirty="0"/>
                    </a:p>
                  </a:txBody>
                  <a:tcPr/>
                </a:tc>
                <a:tc>
                  <a: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dirty="0"/>
                        <a:t>תיאור המשימה</a:t>
                      </a:r>
                    </a:p>
                    <a:p>
                      <a:pPr rtl="1"/>
                      <a:endParaRPr lang="he-IL" dirty="0"/>
                    </a:p>
                  </a:txBody>
                  <a:tcPr/>
                </a:tc>
                <a:extLst>
                  <a:ext uri="{0D108BD9-81ED-4DB2-BD59-A6C34878D82A}">
                    <a16:rowId xmlns:a16="http://schemas.microsoft.com/office/drawing/2014/main" val="2304913161"/>
                  </a:ext>
                </a:extLst>
              </a:tr>
              <a:tr h="5742136">
                <a:tc>
                  <a:txBody>
                    <a:bodyPr/>
                    <a:lstStyle/>
                    <a:p>
                      <a:pPr rtl="1"/>
                      <a:r>
                        <a:rPr lang="he-IL" sz="1800" dirty="0"/>
                        <a:t>רכיב הודעות קוליות בקו טלפון של המכון</a:t>
                      </a:r>
                    </a:p>
                    <a:p>
                      <a:pPr rtl="1"/>
                      <a:endParaRPr lang="he-IL" dirty="0"/>
                    </a:p>
                  </a:txBody>
                  <a:tcPr/>
                </a:tc>
                <a:tc>
                  <a:txBody>
                    <a:bodyPr/>
                    <a:lstStyle/>
                    <a:p>
                      <a:pPr rtl="1"/>
                      <a:r>
                        <a:rPr lang="en-US" sz="1800" dirty="0"/>
                        <a:t>Spring-Boot</a:t>
                      </a:r>
                      <a:endParaRPr lang="he-IL" sz="1800" dirty="0"/>
                    </a:p>
                    <a:p>
                      <a:pPr rtl="1"/>
                      <a:endParaRPr lang="he-IL" dirty="0"/>
                    </a:p>
                  </a:txBody>
                  <a:tcPr/>
                </a:tc>
                <a:tc>
                  <a:txBody>
                    <a:bodyPr/>
                    <a:lstStyle/>
                    <a:p>
                      <a:pPr rtl="1"/>
                      <a:r>
                        <a:rPr lang="en-US" sz="1800" dirty="0"/>
                        <a:t>Java</a:t>
                      </a:r>
                      <a:endParaRPr lang="he-IL" dirty="0"/>
                    </a:p>
                  </a:txBody>
                  <a:tcPr/>
                </a:tc>
                <a:tc>
                  <a:txBody>
                    <a:bodyPr/>
                    <a:lstStyle/>
                    <a:p>
                      <a:pPr marL="457200" indent="-457200" rtl="1">
                        <a:buAutoNum type="arabicPeriod"/>
                      </a:pPr>
                      <a:r>
                        <a:rPr lang="he-IL" sz="2000" dirty="0"/>
                        <a:t>פתחתי פרויקט מסוג </a:t>
                      </a:r>
                      <a:r>
                        <a:rPr lang="en-US" sz="2000" dirty="0"/>
                        <a:t>java-spring-boot</a:t>
                      </a:r>
                      <a:endParaRPr lang="he-IL" sz="2000" dirty="0"/>
                    </a:p>
                    <a:p>
                      <a:pPr marL="457200" marR="0" lvl="0" indent="-457200" algn="r" defTabSz="914400" rtl="1" eaLnBrk="1" fontAlgn="auto" latinLnBrk="0" hangingPunct="1">
                        <a:lnSpc>
                          <a:spcPct val="100000"/>
                        </a:lnSpc>
                        <a:spcBef>
                          <a:spcPts val="0"/>
                        </a:spcBef>
                        <a:spcAft>
                          <a:spcPts val="0"/>
                        </a:spcAft>
                        <a:buClrTx/>
                        <a:buSzTx/>
                        <a:buFontTx/>
                        <a:buAutoNum type="arabicPeriod"/>
                        <a:tabLst/>
                        <a:defRPr/>
                      </a:pPr>
                      <a:r>
                        <a:rPr lang="he-IL" sz="2000" dirty="0"/>
                        <a:t>התחברתי ל</a:t>
                      </a:r>
                      <a:r>
                        <a:rPr lang="en-US" sz="2000" dirty="0"/>
                        <a:t>API</a:t>
                      </a:r>
                      <a:r>
                        <a:rPr lang="he-IL" sz="2000" dirty="0"/>
                        <a:t> חיצוני לשם שליחת הודעות קוליות בקו המשותף לסטודנטים במכון ולאנשי הצוות</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       שם ספק ה</a:t>
                      </a:r>
                      <a:r>
                        <a:rPr lang="en-US" sz="2000" dirty="0"/>
                        <a:t>API</a:t>
                      </a:r>
                      <a:r>
                        <a:rPr lang="he-IL" sz="2000" dirty="0"/>
                        <a:t>: ימות משיח בע"מ</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        כתובת ה</a:t>
                      </a:r>
                      <a:r>
                        <a:rPr lang="en-US" sz="2000" dirty="0"/>
                        <a:t>API</a:t>
                      </a:r>
                      <a:r>
                        <a:rPr lang="he-IL" sz="2000" dirty="0"/>
                        <a:t>: </a:t>
                      </a:r>
                      <a:r>
                        <a:rPr lang="en-US" sz="1400" dirty="0"/>
                        <a:t>https://www.call2all.co.il/ym/api</a:t>
                      </a:r>
                      <a:endParaRPr lang="he-IL" sz="1400" dirty="0"/>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3. יצרתי קו קמפיין חדש בעת היצירה קיבלתי סיסמה להתחברות לאתר של ימות המשיח לצורך ניהול ההודעות של הקו הספציפי הזה. ראו צילום מסך בעמוד הבא.</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4</a:t>
                      </a:r>
                      <a:r>
                        <a:rPr lang="he-IL" sz="2000" dirty="0">
                          <a:highlight>
                            <a:srgbClr val="FFFF00"/>
                          </a:highlight>
                        </a:rPr>
                        <a:t>. ( הוספתי סטודנטיות לקו בעת הוספת </a:t>
                      </a:r>
                      <a:r>
                        <a:rPr lang="he-IL" sz="2000" dirty="0"/>
                        <a:t>קורס )</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5. בעת ביטול שיעור מתבצעת קריאה </a:t>
                      </a:r>
                      <a:r>
                        <a:rPr lang="he-IL" sz="2000" dirty="0" err="1"/>
                        <a:t>לסרויס</a:t>
                      </a:r>
                      <a:r>
                        <a:rPr lang="he-IL" sz="2000" dirty="0"/>
                        <a:t> שלי והוא פונה ל</a:t>
                      </a:r>
                      <a:r>
                        <a:rPr lang="en-US" sz="2000" dirty="0"/>
                        <a:t>text-to-audio-service</a:t>
                      </a:r>
                      <a:r>
                        <a:rPr lang="he-IL" sz="2000" dirty="0"/>
                        <a:t> לקבל את ההודעה הקולית ואז שולח את ההודעה ל</a:t>
                      </a:r>
                      <a:r>
                        <a:rPr lang="en-US" sz="2000" dirty="0"/>
                        <a:t>API</a:t>
                      </a:r>
                      <a:r>
                        <a:rPr lang="he-IL" sz="2000" dirty="0"/>
                        <a:t> של ימות המשיח</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 ע"י העלאה של קובץ שמע ל</a:t>
                      </a:r>
                      <a:r>
                        <a:rPr lang="en-US" sz="2000" dirty="0"/>
                        <a:t>API</a:t>
                      </a:r>
                      <a:r>
                        <a:rPr lang="he-IL" sz="2000" dirty="0"/>
                        <a:t> לאחר מכן הפעלה.</a:t>
                      </a:r>
                    </a:p>
                    <a:p>
                      <a:pPr marL="0" marR="0" lvl="0" indent="0" algn="r" defTabSz="914400" rtl="1" eaLnBrk="1" fontAlgn="auto" latinLnBrk="0" hangingPunct="1">
                        <a:lnSpc>
                          <a:spcPct val="100000"/>
                        </a:lnSpc>
                        <a:spcBef>
                          <a:spcPts val="0"/>
                        </a:spcBef>
                        <a:spcAft>
                          <a:spcPts val="0"/>
                        </a:spcAft>
                        <a:buClrTx/>
                        <a:buSzTx/>
                        <a:buFontTx/>
                        <a:buNone/>
                        <a:tabLst/>
                        <a:defRPr/>
                      </a:pPr>
                      <a:r>
                        <a:rPr lang="he-IL" sz="2000" dirty="0"/>
                        <a:t>       </a:t>
                      </a:r>
                    </a:p>
                    <a:p>
                      <a:pPr marL="0" marR="0" lvl="0" indent="0" algn="r" defTabSz="914400" rtl="1" eaLnBrk="1" fontAlgn="auto" latinLnBrk="0" hangingPunct="1">
                        <a:lnSpc>
                          <a:spcPct val="100000"/>
                        </a:lnSpc>
                        <a:spcBef>
                          <a:spcPts val="0"/>
                        </a:spcBef>
                        <a:spcAft>
                          <a:spcPts val="0"/>
                        </a:spcAft>
                        <a:buClrTx/>
                        <a:buSzTx/>
                        <a:buFontTx/>
                        <a:buNone/>
                        <a:tabLst/>
                        <a:defRPr/>
                      </a:pPr>
                      <a:endParaRPr lang="he-IL" sz="2000" dirty="0"/>
                    </a:p>
                    <a:p>
                      <a:pPr lvl="1"/>
                      <a:endParaRPr lang="en-US" sz="1800" b="0" kern="1200" dirty="0">
                        <a:solidFill>
                          <a:schemeClr val="dk1"/>
                        </a:solidFill>
                        <a:effectLst/>
                        <a:latin typeface="+mn-lt"/>
                        <a:ea typeface="+mn-ea"/>
                        <a:cs typeface="+mn-cs"/>
                      </a:endParaRPr>
                    </a:p>
                  </a:txBody>
                  <a:tcPr/>
                </a:tc>
                <a:extLst>
                  <a:ext uri="{0D108BD9-81ED-4DB2-BD59-A6C34878D82A}">
                    <a16:rowId xmlns:a16="http://schemas.microsoft.com/office/drawing/2014/main" val="156394876"/>
                  </a:ext>
                </a:extLst>
              </a:tr>
            </a:tbl>
          </a:graphicData>
        </a:graphic>
      </p:graphicFrame>
    </p:spTree>
    <p:extLst>
      <p:ext uri="{BB962C8B-B14F-4D97-AF65-F5344CB8AC3E}">
        <p14:creationId xmlns:p14="http://schemas.microsoft.com/office/powerpoint/2010/main" val="6422244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1992549" y="-194920"/>
            <a:ext cx="10515600" cy="1325563"/>
          </a:xfrm>
        </p:spPr>
        <p:txBody>
          <a:bodyPr>
            <a:normAutofit/>
          </a:bodyPr>
          <a:lstStyle/>
          <a:p>
            <a:pPr algn="ctr"/>
            <a:r>
              <a:rPr lang="he-IL" sz="2800" dirty="0">
                <a:cs typeface="+mn-cs"/>
              </a:rPr>
              <a:t>צילומי מסך של המשימה</a:t>
            </a:r>
            <a:endParaRPr lang="he-IL" sz="2800" dirty="0"/>
          </a:p>
        </p:txBody>
      </p:sp>
      <p:sp>
        <p:nvSpPr>
          <p:cNvPr id="12" name="תיבת טקסט 11">
            <a:extLst>
              <a:ext uri="{FF2B5EF4-FFF2-40B4-BE49-F238E27FC236}">
                <a16:creationId xmlns:a16="http://schemas.microsoft.com/office/drawing/2014/main" id="{30727B19-451F-DC44-FC14-731B1AB591BA}"/>
              </a:ext>
            </a:extLst>
          </p:cNvPr>
          <p:cNvSpPr txBox="1"/>
          <p:nvPr/>
        </p:nvSpPr>
        <p:spPr>
          <a:xfrm>
            <a:off x="1196526" y="844689"/>
            <a:ext cx="10433179" cy="646331"/>
          </a:xfrm>
          <a:prstGeom prst="rect">
            <a:avLst/>
          </a:prstGeom>
          <a:noFill/>
          <a:ln>
            <a:solidFill>
              <a:srgbClr val="14828F"/>
            </a:solidFill>
          </a:ln>
        </p:spPr>
        <p:txBody>
          <a:bodyPr wrap="square" rtlCol="1">
            <a:spAutoFit/>
          </a:bodyPr>
          <a:lstStyle/>
          <a:p>
            <a:r>
              <a:rPr lang="he-IL" dirty="0"/>
              <a:t>להלן צילומי מסך של מערכת הקו אליו </a:t>
            </a:r>
            <a:r>
              <a:rPr lang="en-US" dirty="0"/>
              <a:t>phone-service</a:t>
            </a:r>
            <a:r>
              <a:rPr lang="he-IL" dirty="0"/>
              <a:t> מתחבר דרך ה</a:t>
            </a:r>
            <a:r>
              <a:rPr lang="en-US" dirty="0"/>
              <a:t>API</a:t>
            </a:r>
            <a:r>
              <a:rPr lang="he-IL" dirty="0"/>
              <a:t> ניתן לראות שה</a:t>
            </a:r>
            <a:r>
              <a:rPr lang="en-US" dirty="0"/>
              <a:t>service</a:t>
            </a:r>
            <a:r>
              <a:rPr lang="he-IL" dirty="0"/>
              <a:t> הצליח לפנות ל</a:t>
            </a:r>
            <a:r>
              <a:rPr lang="en-US" dirty="0"/>
              <a:t>API</a:t>
            </a:r>
            <a:r>
              <a:rPr lang="he-IL" dirty="0"/>
              <a:t> ולהוסיף את ההודעה הקולית </a:t>
            </a:r>
            <a:r>
              <a:rPr lang="he-IL" dirty="0" err="1"/>
              <a:t>המוזרחת</a:t>
            </a:r>
            <a:r>
              <a:rPr lang="he-IL" dirty="0"/>
              <a:t> לקו הטלפון:</a:t>
            </a:r>
          </a:p>
        </p:txBody>
      </p:sp>
      <p:pic>
        <p:nvPicPr>
          <p:cNvPr id="3" name="תמונה 2">
            <a:extLst>
              <a:ext uri="{FF2B5EF4-FFF2-40B4-BE49-F238E27FC236}">
                <a16:creationId xmlns:a16="http://schemas.microsoft.com/office/drawing/2014/main" id="{30AA07DB-69A6-4FFC-0BE2-E1797B256F7E}"/>
              </a:ext>
            </a:extLst>
          </p:cNvPr>
          <p:cNvPicPr>
            <a:picLocks noChangeAspect="1"/>
          </p:cNvPicPr>
          <p:nvPr/>
        </p:nvPicPr>
        <p:blipFill>
          <a:blip r:embed="rId3"/>
          <a:stretch>
            <a:fillRect/>
          </a:stretch>
        </p:blipFill>
        <p:spPr>
          <a:xfrm>
            <a:off x="270271" y="2170252"/>
            <a:ext cx="5523470" cy="2889565"/>
          </a:xfrm>
          <a:prstGeom prst="rect">
            <a:avLst/>
          </a:prstGeom>
        </p:spPr>
      </p:pic>
      <p:pic>
        <p:nvPicPr>
          <p:cNvPr id="10" name="תמונה 9">
            <a:extLst>
              <a:ext uri="{FF2B5EF4-FFF2-40B4-BE49-F238E27FC236}">
                <a16:creationId xmlns:a16="http://schemas.microsoft.com/office/drawing/2014/main" id="{ADEA1B08-CDCF-EE4A-009A-45D28CFE66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7276" y="2073681"/>
            <a:ext cx="6418264" cy="2811931"/>
          </a:xfrm>
          <a:prstGeom prst="rect">
            <a:avLst/>
          </a:prstGeom>
        </p:spPr>
      </p:pic>
    </p:spTree>
    <p:extLst>
      <p:ext uri="{BB962C8B-B14F-4D97-AF65-F5344CB8AC3E}">
        <p14:creationId xmlns:p14="http://schemas.microsoft.com/office/powerpoint/2010/main" val="33733748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1">
            <a:extLst>
              <a:ext uri="{FF2B5EF4-FFF2-40B4-BE49-F238E27FC236}">
                <a16:creationId xmlns:a16="http://schemas.microsoft.com/office/drawing/2014/main" id="{E7C0EC09-566C-8E7B-8EB2-672D6EF61BC5}"/>
              </a:ext>
            </a:extLst>
          </p:cNvPr>
          <p:cNvSpPr>
            <a:spLocks noGrp="1"/>
          </p:cNvSpPr>
          <p:nvPr>
            <p:ph type="title"/>
          </p:nvPr>
        </p:nvSpPr>
        <p:spPr>
          <a:xfrm>
            <a:off x="1992549" y="-194920"/>
            <a:ext cx="10515600" cy="1325563"/>
          </a:xfrm>
        </p:spPr>
        <p:txBody>
          <a:bodyPr>
            <a:normAutofit/>
          </a:bodyPr>
          <a:lstStyle/>
          <a:p>
            <a:pPr algn="ctr"/>
            <a:r>
              <a:rPr lang="he-IL" sz="2800" dirty="0">
                <a:cs typeface="+mn-cs"/>
              </a:rPr>
              <a:t>צילומי מסך של המשימה</a:t>
            </a:r>
            <a:endParaRPr lang="he-IL" sz="2800" dirty="0"/>
          </a:p>
        </p:txBody>
      </p:sp>
      <p:pic>
        <p:nvPicPr>
          <p:cNvPr id="4" name="תמונה 3">
            <a:extLst>
              <a:ext uri="{FF2B5EF4-FFF2-40B4-BE49-F238E27FC236}">
                <a16:creationId xmlns:a16="http://schemas.microsoft.com/office/drawing/2014/main" id="{685DB7EF-F206-FB0D-3580-5615E42926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53" y="699495"/>
            <a:ext cx="5470351" cy="4446328"/>
          </a:xfrm>
          <a:prstGeom prst="rect">
            <a:avLst/>
          </a:prstGeom>
        </p:spPr>
      </p:pic>
      <p:pic>
        <p:nvPicPr>
          <p:cNvPr id="8" name="תמונה 7">
            <a:extLst>
              <a:ext uri="{FF2B5EF4-FFF2-40B4-BE49-F238E27FC236}">
                <a16:creationId xmlns:a16="http://schemas.microsoft.com/office/drawing/2014/main" id="{D024AA4D-8B17-56B2-FA9E-9DFBDFA6DC4F}"/>
              </a:ext>
            </a:extLst>
          </p:cNvPr>
          <p:cNvPicPr>
            <a:picLocks noChangeAspect="1"/>
          </p:cNvPicPr>
          <p:nvPr/>
        </p:nvPicPr>
        <p:blipFill>
          <a:blip r:embed="rId3"/>
          <a:stretch>
            <a:fillRect/>
          </a:stretch>
        </p:blipFill>
        <p:spPr>
          <a:xfrm>
            <a:off x="5580162" y="3428999"/>
            <a:ext cx="6455813" cy="3170913"/>
          </a:xfrm>
          <a:prstGeom prst="rect">
            <a:avLst/>
          </a:prstGeom>
        </p:spPr>
      </p:pic>
      <p:sp>
        <p:nvSpPr>
          <p:cNvPr id="9" name="תיבת טקסט 8">
            <a:extLst>
              <a:ext uri="{FF2B5EF4-FFF2-40B4-BE49-F238E27FC236}">
                <a16:creationId xmlns:a16="http://schemas.microsoft.com/office/drawing/2014/main" id="{6810D306-6A53-C6E8-7DF0-07DB51EF3267}"/>
              </a:ext>
            </a:extLst>
          </p:cNvPr>
          <p:cNvSpPr txBox="1"/>
          <p:nvPr/>
        </p:nvSpPr>
        <p:spPr>
          <a:xfrm>
            <a:off x="6560978" y="1251626"/>
            <a:ext cx="4494180" cy="1200329"/>
          </a:xfrm>
          <a:prstGeom prst="rect">
            <a:avLst/>
          </a:prstGeom>
          <a:noFill/>
          <a:ln>
            <a:solidFill>
              <a:srgbClr val="14828F"/>
            </a:solidFill>
          </a:ln>
        </p:spPr>
        <p:txBody>
          <a:bodyPr wrap="square" rtlCol="1">
            <a:spAutoFit/>
          </a:bodyPr>
          <a:lstStyle/>
          <a:p>
            <a:r>
              <a:rPr lang="he-IL" dirty="0" err="1"/>
              <a:t>באיזור</a:t>
            </a:r>
            <a:r>
              <a:rPr lang="he-IL" dirty="0"/>
              <a:t> האישי באתר של ימות המשיח</a:t>
            </a:r>
          </a:p>
          <a:p>
            <a:r>
              <a:rPr lang="he-IL" dirty="0"/>
              <a:t>אני רואה את הקמפיין שיצרתי את המשתתפים את השיחות וההודעות שהועלו לקו</a:t>
            </a:r>
            <a:br>
              <a:rPr lang="en-US" dirty="0"/>
            </a:br>
            <a:endParaRPr lang="he-IL" dirty="0"/>
          </a:p>
        </p:txBody>
      </p:sp>
      <mc:AlternateContent xmlns:mc="http://schemas.openxmlformats.org/markup-compatibility/2006">
        <mc:Choice xmlns:p14="http://schemas.microsoft.com/office/powerpoint/2010/main" xmlns:aink="http://schemas.microsoft.com/office/drawing/2016/ink" Requires="p14 aink">
          <p:contentPart p14:bwMode="auto" r:id="rId4">
            <p14:nvContentPartPr>
              <p14:cNvPr id="13" name="דיו 12">
                <a:extLst>
                  <a:ext uri="{FF2B5EF4-FFF2-40B4-BE49-F238E27FC236}">
                    <a16:creationId xmlns:a16="http://schemas.microsoft.com/office/drawing/2014/main" id="{AEE3AF99-95F0-6CFB-9332-C7D14968B7C1}"/>
                  </a:ext>
                </a:extLst>
              </p14:cNvPr>
              <p14:cNvContentPartPr/>
              <p14:nvPr/>
            </p14:nvContentPartPr>
            <p14:xfrm>
              <a:off x="1575679" y="5220146"/>
              <a:ext cx="3070440" cy="91800"/>
            </p14:xfrm>
          </p:contentPart>
        </mc:Choice>
        <mc:Fallback>
          <p:pic>
            <p:nvPicPr>
              <p:cNvPr id="13" name="דיו 12">
                <a:extLst>
                  <a:ext uri="{FF2B5EF4-FFF2-40B4-BE49-F238E27FC236}">
                    <a16:creationId xmlns:a16="http://schemas.microsoft.com/office/drawing/2014/main" id="{AEE3AF99-95F0-6CFB-9332-C7D14968B7C1}"/>
                  </a:ext>
                </a:extLst>
              </p:cNvPr>
              <p:cNvPicPr/>
              <p:nvPr/>
            </p:nvPicPr>
            <p:blipFill>
              <a:blip r:embed="rId5"/>
              <a:stretch>
                <a:fillRect/>
              </a:stretch>
            </p:blipFill>
            <p:spPr>
              <a:xfrm>
                <a:off x="1567039" y="5211146"/>
                <a:ext cx="3088080" cy="109440"/>
              </a:xfrm>
              <a:prstGeom prst="rect">
                <a:avLst/>
              </a:prstGeom>
            </p:spPr>
          </p:pic>
        </mc:Fallback>
      </mc:AlternateContent>
    </p:spTree>
    <p:extLst>
      <p:ext uri="{BB962C8B-B14F-4D97-AF65-F5344CB8AC3E}">
        <p14:creationId xmlns:p14="http://schemas.microsoft.com/office/powerpoint/2010/main" val="2654323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3483521" y="1085070"/>
            <a:ext cx="4968600" cy="1013700"/>
          </a:xfrm>
          <a:prstGeom prst="rect">
            <a:avLst/>
          </a:prstGeom>
          <a:noFill/>
          <a:ln>
            <a:noFill/>
          </a:ln>
        </p:spPr>
        <p:txBody>
          <a:bodyPr spcFirstLastPara="1" wrap="square" lIns="91425" tIns="45700" rIns="91425" bIns="45700" anchor="t" anchorCtr="0">
            <a:normAutofit/>
          </a:bodyPr>
          <a:lstStyle/>
          <a:p>
            <a:pPr marL="0" lvl="0" indent="0" algn="ctr" rtl="1">
              <a:lnSpc>
                <a:spcPct val="90000"/>
              </a:lnSpc>
              <a:spcBef>
                <a:spcPts val="0"/>
              </a:spcBef>
              <a:spcAft>
                <a:spcPts val="0"/>
              </a:spcAft>
              <a:buClr>
                <a:schemeClr val="lt1"/>
              </a:buClr>
              <a:buSzPts val="3200"/>
              <a:buFont typeface="Gill Sans"/>
              <a:buNone/>
            </a:pPr>
            <a:r>
              <a:rPr lang="iw-IL" sz="4400" dirty="0">
                <a:solidFill>
                  <a:srgbClr val="DD1380"/>
                </a:solidFill>
                <a:cs typeface="+mn-cs"/>
              </a:rPr>
              <a:t>מטרות הפרויקט:</a:t>
            </a:r>
            <a:endParaRPr sz="4400" dirty="0">
              <a:solidFill>
                <a:srgbClr val="DD1380"/>
              </a:solidFill>
              <a:cs typeface="+mn-cs"/>
            </a:endParaRPr>
          </a:p>
        </p:txBody>
      </p:sp>
      <p:sp>
        <p:nvSpPr>
          <p:cNvPr id="119" name="Google Shape;119;p8"/>
          <p:cNvSpPr txBox="1">
            <a:spLocks noGrp="1"/>
          </p:cNvSpPr>
          <p:nvPr>
            <p:ph idx="1"/>
          </p:nvPr>
        </p:nvSpPr>
        <p:spPr>
          <a:xfrm>
            <a:off x="724582" y="2008631"/>
            <a:ext cx="10742836" cy="2840737"/>
          </a:xfrm>
          <a:prstGeom prst="rect">
            <a:avLst/>
          </a:prstGeom>
          <a:noFill/>
          <a:ln>
            <a:noFill/>
          </a:ln>
        </p:spPr>
        <p:txBody>
          <a:bodyPr spcFirstLastPara="1" wrap="square" lIns="91425" tIns="45700" rIns="91425" bIns="45700" anchor="ctr" anchorCtr="0">
            <a:spAutoFit/>
          </a:bodyPr>
          <a:lstStyle/>
          <a:p>
            <a:pPr marL="0" marR="0" lvl="0" indent="0" algn="r" rtl="1">
              <a:lnSpc>
                <a:spcPct val="100000"/>
              </a:lnSpc>
              <a:spcBef>
                <a:spcPts val="0"/>
              </a:spcBef>
              <a:spcAft>
                <a:spcPts val="0"/>
              </a:spcAft>
              <a:buClr>
                <a:schemeClr val="lt1"/>
              </a:buClr>
              <a:buSzPts val="1800"/>
              <a:buNone/>
            </a:pPr>
            <a:r>
              <a:rPr lang="he-IL" sz="1600" b="1" i="0" u="none" strike="noStrike" cap="none" dirty="0">
                <a:latin typeface="Arial"/>
                <a:ea typeface="Arial"/>
                <a:cs typeface="Arial"/>
                <a:sym typeface="Arial"/>
              </a:rPr>
              <a:t>מטרות עיקריות: </a:t>
            </a:r>
          </a:p>
          <a:p>
            <a:pPr marL="0" marR="0" lvl="0" indent="0" algn="r" rtl="1">
              <a:lnSpc>
                <a:spcPct val="100000"/>
              </a:lnSpc>
              <a:spcBef>
                <a:spcPts val="0"/>
              </a:spcBef>
              <a:spcAft>
                <a:spcPts val="0"/>
              </a:spcAft>
              <a:buClr>
                <a:schemeClr val="lt1"/>
              </a:buClr>
              <a:buSzPts val="1800"/>
              <a:buNone/>
            </a:pPr>
            <a:r>
              <a:rPr lang="he-IL" sz="1600" b="0" i="0" u="none" strike="noStrike" cap="none" dirty="0">
                <a:latin typeface="Arial"/>
                <a:ea typeface="Arial"/>
                <a:cs typeface="Arial"/>
                <a:sym typeface="Arial"/>
              </a:rPr>
              <a:t>שיפור נגישות המידע, הגברת מעורבות המשתמשים וייעול המשימות הניהוליות.</a:t>
            </a:r>
          </a:p>
          <a:p>
            <a:pPr marL="0" marR="0" lvl="0" indent="0" algn="r" rtl="1">
              <a:lnSpc>
                <a:spcPct val="100000"/>
              </a:lnSpc>
              <a:spcBef>
                <a:spcPts val="0"/>
              </a:spcBef>
              <a:spcAft>
                <a:spcPts val="0"/>
              </a:spcAft>
              <a:buClr>
                <a:schemeClr val="lt1"/>
              </a:buClr>
              <a:buSzPts val="1800"/>
              <a:buNone/>
            </a:pPr>
            <a:endParaRPr lang="he-IL" sz="1600" dirty="0"/>
          </a:p>
          <a:p>
            <a:pPr marL="0" marR="0" lvl="0" indent="0" algn="r" rtl="1">
              <a:lnSpc>
                <a:spcPct val="100000"/>
              </a:lnSpc>
              <a:spcBef>
                <a:spcPts val="0"/>
              </a:spcBef>
              <a:spcAft>
                <a:spcPts val="0"/>
              </a:spcAft>
              <a:buClr>
                <a:schemeClr val="lt1"/>
              </a:buClr>
              <a:buSzPts val="1800"/>
              <a:buNone/>
            </a:pPr>
            <a:r>
              <a:rPr lang="he-IL" sz="1600" b="1" i="0" u="none" strike="noStrike" cap="none" dirty="0">
                <a:latin typeface="Arial"/>
                <a:ea typeface="Arial"/>
                <a:cs typeface="Arial"/>
                <a:sym typeface="Arial"/>
              </a:rPr>
              <a:t>תרומה לחברת </a:t>
            </a:r>
            <a:r>
              <a:rPr lang="en-US" sz="1600" b="1" dirty="0" err="1">
                <a:latin typeface="Arial"/>
                <a:ea typeface="Arial"/>
                <a:cs typeface="Arial"/>
                <a:sym typeface="Arial"/>
              </a:rPr>
              <a:t>Diversitech</a:t>
            </a:r>
            <a:r>
              <a:rPr lang="he-IL" sz="1600" b="1" i="0" u="none" strike="noStrike" cap="none" dirty="0">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he-IL" sz="1600" b="0" i="0" u="none" strike="noStrike" cap="none" dirty="0">
                <a:latin typeface="Arial"/>
                <a:ea typeface="Arial"/>
                <a:cs typeface="Arial"/>
                <a:sym typeface="Arial"/>
              </a:rPr>
              <a:t>לספק פרויקט מוצלח ורווחי, להציג את יכולת החברה בפיתוח אתרים ולשפר את תיק העבודות של החברה. </a:t>
            </a:r>
          </a:p>
          <a:p>
            <a:pPr marL="0" marR="0" lvl="0" indent="0" algn="r" rtl="1">
              <a:lnSpc>
                <a:spcPct val="100000"/>
              </a:lnSpc>
              <a:spcBef>
                <a:spcPts val="0"/>
              </a:spcBef>
              <a:spcAft>
                <a:spcPts val="0"/>
              </a:spcAft>
              <a:buClr>
                <a:schemeClr val="lt1"/>
              </a:buClr>
              <a:buSzPts val="1800"/>
              <a:buNone/>
            </a:pPr>
            <a:endParaRPr lang="he-IL" sz="1600" dirty="0"/>
          </a:p>
          <a:p>
            <a:pPr marL="0" indent="0">
              <a:buNone/>
            </a:pPr>
            <a:r>
              <a:rPr lang="he-IL" sz="1600" b="1" dirty="0"/>
              <a:t>תרומה לסמינר הישן:</a:t>
            </a:r>
          </a:p>
          <a:p>
            <a:pPr marL="0" indent="0">
              <a:buNone/>
            </a:pPr>
            <a:r>
              <a:rPr lang="he-IL" sz="1600" dirty="0"/>
              <a:t>מעבר מניהול ידני לדיגיטלי של כל נושאי התלמידות והקורסים. חיסכון באנשי צוות לניהול האגף.</a:t>
            </a:r>
          </a:p>
          <a:p>
            <a:pPr marL="0" indent="0">
              <a:buNone/>
            </a:pPr>
            <a:r>
              <a:rPr lang="he-IL" sz="1600" dirty="0"/>
              <a:t> הרחבת פעולות המכון באמצעות המערכת שתמהר ותקצר תהליכים.</a:t>
            </a:r>
          </a:p>
        </p:txBody>
      </p:sp>
      <p:pic>
        <p:nvPicPr>
          <p:cNvPr id="120" name="Google Shape;120;p8" descr="תמונה שמכילה גרפיקה, עיצוב גרפי, גופן, לוגו&#10;&#10;התיאור נוצר באופן אוטומטי"/>
          <p:cNvPicPr preferRelativeResize="0"/>
          <p:nvPr/>
        </p:nvPicPr>
        <p:blipFill rotWithShape="1">
          <a:blip r:embed="rId3">
            <a:alphaModFix/>
          </a:blip>
          <a:srcRect/>
          <a:stretch/>
        </p:blipFill>
        <p:spPr>
          <a:xfrm>
            <a:off x="328247" y="4706696"/>
            <a:ext cx="2146200" cy="2008632"/>
          </a:xfrm>
          <a:prstGeom prst="rect">
            <a:avLst/>
          </a:prstGeom>
          <a:noFill/>
          <a:ln>
            <a:noFill/>
          </a:ln>
        </p:spPr>
      </p:pic>
      <p:pic>
        <p:nvPicPr>
          <p:cNvPr id="121" name="Google Shape;121;p8" descr="תמונה שמכילה טקסט, לוגו, גופן, גרפיקה&#10;&#10;התיאור נוצר באופן אוטומטי"/>
          <p:cNvPicPr preferRelativeResize="0"/>
          <p:nvPr/>
        </p:nvPicPr>
        <p:blipFill rotWithShape="1">
          <a:blip r:embed="rId4">
            <a:alphaModFix/>
          </a:blip>
          <a:srcRect/>
          <a:stretch/>
        </p:blipFill>
        <p:spPr>
          <a:xfrm>
            <a:off x="9837905" y="5226996"/>
            <a:ext cx="2025847" cy="113114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30727B19-451F-DC44-FC14-731B1AB591BA}"/>
              </a:ext>
            </a:extLst>
          </p:cNvPr>
          <p:cNvSpPr txBox="1"/>
          <p:nvPr/>
        </p:nvSpPr>
        <p:spPr>
          <a:xfrm>
            <a:off x="2464340" y="496926"/>
            <a:ext cx="9223839" cy="2308324"/>
          </a:xfrm>
          <a:prstGeom prst="rect">
            <a:avLst/>
          </a:prstGeom>
          <a:noFill/>
          <a:ln>
            <a:solidFill>
              <a:srgbClr val="14828F"/>
            </a:solidFill>
          </a:ln>
        </p:spPr>
        <p:txBody>
          <a:bodyPr wrap="square" rtlCol="1">
            <a:spAutoFit/>
          </a:bodyPr>
          <a:lstStyle/>
          <a:p>
            <a:r>
              <a:rPr lang="he-IL" b="1" dirty="0"/>
              <a:t>     השלבים הם:</a:t>
            </a:r>
            <a:endParaRPr lang="en-US" b="1" dirty="0"/>
          </a:p>
          <a:p>
            <a:pPr marL="285750" indent="-285750">
              <a:buFont typeface="Arial" panose="020B0604020202020204" pitchFamily="34" charset="0"/>
              <a:buChar char="•"/>
            </a:pPr>
            <a:r>
              <a:rPr lang="he-IL" dirty="0"/>
              <a:t>יצרית הקמפיין</a:t>
            </a:r>
          </a:p>
          <a:p>
            <a:pPr marL="285750" indent="-285750">
              <a:buFont typeface="Arial" panose="020B0604020202020204" pitchFamily="34" charset="0"/>
              <a:buChar char="•"/>
            </a:pPr>
            <a:r>
              <a:rPr lang="he-IL" dirty="0"/>
              <a:t>צירוף </a:t>
            </a:r>
            <a:r>
              <a:rPr lang="he-IL" dirty="0" err="1"/>
              <a:t>משתשמים</a:t>
            </a:r>
            <a:r>
              <a:rPr lang="he-IL" dirty="0"/>
              <a:t> לקו</a:t>
            </a:r>
          </a:p>
          <a:p>
            <a:pPr marL="285750" indent="-285750">
              <a:buFont typeface="Arial" panose="020B0604020202020204" pitchFamily="34" charset="0"/>
              <a:buChar char="•"/>
            </a:pPr>
            <a:r>
              <a:rPr lang="he-IL" dirty="0"/>
              <a:t>העלאת קובץ שמע לקו</a:t>
            </a:r>
          </a:p>
          <a:p>
            <a:pPr marL="285750" indent="-285750">
              <a:buFont typeface="Arial" panose="020B0604020202020204" pitchFamily="34" charset="0"/>
              <a:buChar char="•"/>
            </a:pPr>
            <a:r>
              <a:rPr lang="he-IL" dirty="0"/>
              <a:t>הרצת הקמפיין שנוצר</a:t>
            </a:r>
          </a:p>
          <a:p>
            <a:r>
              <a:rPr lang="he-IL" dirty="0"/>
              <a:t>     ושליחת </a:t>
            </a:r>
            <a:r>
              <a:rPr lang="he-IL" dirty="0" err="1"/>
              <a:t>צינטוקים</a:t>
            </a:r>
            <a:r>
              <a:rPr lang="he-IL" dirty="0"/>
              <a:t> למספרי הטלפון של התלמידות והודעה על ביטול שיעור, ועדכון..</a:t>
            </a:r>
          </a:p>
          <a:p>
            <a:pPr marL="285750" indent="-285750">
              <a:buFont typeface="Arial" panose="020B0604020202020204" pitchFamily="34" charset="0"/>
              <a:buChar char="•"/>
            </a:pPr>
            <a:r>
              <a:rPr lang="he-IL" dirty="0"/>
              <a:t>בדיקה שאכן הקמפיין רץ בהצלחה!</a:t>
            </a:r>
          </a:p>
          <a:p>
            <a:pPr marL="285750" indent="-285750">
              <a:buFont typeface="Arial" panose="020B0604020202020204" pitchFamily="34" charset="0"/>
              <a:buChar char="•"/>
            </a:pPr>
            <a:endParaRPr lang="he-IL" dirty="0"/>
          </a:p>
        </p:txBody>
      </p:sp>
      <p:pic>
        <p:nvPicPr>
          <p:cNvPr id="4" name="תמונה 3">
            <a:extLst>
              <a:ext uri="{FF2B5EF4-FFF2-40B4-BE49-F238E27FC236}">
                <a16:creationId xmlns:a16="http://schemas.microsoft.com/office/drawing/2014/main" id="{C88F47D6-D0A2-03DB-9797-54B21E00931A}"/>
              </a:ext>
            </a:extLst>
          </p:cNvPr>
          <p:cNvPicPr>
            <a:picLocks noChangeAspect="1"/>
          </p:cNvPicPr>
          <p:nvPr/>
        </p:nvPicPr>
        <p:blipFill>
          <a:blip r:embed="rId2"/>
          <a:stretch>
            <a:fillRect/>
          </a:stretch>
        </p:blipFill>
        <p:spPr>
          <a:xfrm>
            <a:off x="335226" y="3553838"/>
            <a:ext cx="6604793" cy="2939037"/>
          </a:xfrm>
          <a:prstGeom prst="rect">
            <a:avLst/>
          </a:prstGeom>
        </p:spPr>
      </p:pic>
      <p:pic>
        <p:nvPicPr>
          <p:cNvPr id="9" name="תמונה 8">
            <a:extLst>
              <a:ext uri="{FF2B5EF4-FFF2-40B4-BE49-F238E27FC236}">
                <a16:creationId xmlns:a16="http://schemas.microsoft.com/office/drawing/2014/main" id="{233E488C-8FD8-BC80-884B-A8EAE4DDC565}"/>
              </a:ext>
            </a:extLst>
          </p:cNvPr>
          <p:cNvPicPr>
            <a:picLocks noChangeAspect="1"/>
          </p:cNvPicPr>
          <p:nvPr/>
        </p:nvPicPr>
        <p:blipFill>
          <a:blip r:embed="rId3"/>
          <a:stretch>
            <a:fillRect/>
          </a:stretch>
        </p:blipFill>
        <p:spPr>
          <a:xfrm>
            <a:off x="6164696" y="3884579"/>
            <a:ext cx="6027304" cy="2377578"/>
          </a:xfrm>
          <a:prstGeom prst="rect">
            <a:avLst/>
          </a:prstGeom>
        </p:spPr>
      </p:pic>
      <p:sp>
        <p:nvSpPr>
          <p:cNvPr id="10" name="תיבת טקסט 9">
            <a:extLst>
              <a:ext uri="{FF2B5EF4-FFF2-40B4-BE49-F238E27FC236}">
                <a16:creationId xmlns:a16="http://schemas.microsoft.com/office/drawing/2014/main" id="{C2420269-8D53-35B5-5234-F449338D7CBB}"/>
              </a:ext>
            </a:extLst>
          </p:cNvPr>
          <p:cNvSpPr txBox="1"/>
          <p:nvPr/>
        </p:nvSpPr>
        <p:spPr>
          <a:xfrm>
            <a:off x="8949447" y="3284529"/>
            <a:ext cx="1984442" cy="369332"/>
          </a:xfrm>
          <a:prstGeom prst="rect">
            <a:avLst/>
          </a:prstGeom>
          <a:noFill/>
          <a:ln>
            <a:solidFill>
              <a:srgbClr val="14828F"/>
            </a:solidFill>
          </a:ln>
        </p:spPr>
        <p:txBody>
          <a:bodyPr wrap="square" rtlCol="1">
            <a:spAutoFit/>
          </a:bodyPr>
          <a:lstStyle/>
          <a:p>
            <a:r>
              <a:rPr lang="he-IL" dirty="0"/>
              <a:t>יצירת קמפיין חדש!</a:t>
            </a:r>
          </a:p>
        </p:txBody>
      </p:sp>
    </p:spTree>
    <p:extLst>
      <p:ext uri="{BB962C8B-B14F-4D97-AF65-F5344CB8AC3E}">
        <p14:creationId xmlns:p14="http://schemas.microsoft.com/office/powerpoint/2010/main" val="21460105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69;p1" descr="תמונה שמכילה טקסט, גופן, גרפיקה, לוגו&#10;&#10;התיאור נוצר באופן אוטומטי">
            <a:extLst>
              <a:ext uri="{FF2B5EF4-FFF2-40B4-BE49-F238E27FC236}">
                <a16:creationId xmlns:a16="http://schemas.microsoft.com/office/drawing/2014/main" id="{951B4679-100A-4E54-AAAA-DC3FBF79E45B}"/>
              </a:ext>
            </a:extLst>
          </p:cNvPr>
          <p:cNvPicPr preferRelativeResize="0"/>
          <p:nvPr/>
        </p:nvPicPr>
        <p:blipFill rotWithShape="1">
          <a:blip r:embed="rId2">
            <a:alphaModFix/>
          </a:blip>
          <a:srcRect/>
          <a:stretch/>
        </p:blipFill>
        <p:spPr>
          <a:xfrm>
            <a:off x="9505029" y="5468273"/>
            <a:ext cx="2550511" cy="1225663"/>
          </a:xfrm>
          <a:prstGeom prst="rect">
            <a:avLst/>
          </a:prstGeom>
          <a:noFill/>
          <a:ln>
            <a:noFill/>
          </a:ln>
        </p:spPr>
      </p:pic>
      <p:sp>
        <p:nvSpPr>
          <p:cNvPr id="12" name="תיבת טקסט 11">
            <a:extLst>
              <a:ext uri="{FF2B5EF4-FFF2-40B4-BE49-F238E27FC236}">
                <a16:creationId xmlns:a16="http://schemas.microsoft.com/office/drawing/2014/main" id="{30727B19-451F-DC44-FC14-731B1AB591BA}"/>
              </a:ext>
            </a:extLst>
          </p:cNvPr>
          <p:cNvSpPr txBox="1"/>
          <p:nvPr/>
        </p:nvSpPr>
        <p:spPr>
          <a:xfrm>
            <a:off x="1261485" y="613775"/>
            <a:ext cx="10433179" cy="646331"/>
          </a:xfrm>
          <a:prstGeom prst="rect">
            <a:avLst/>
          </a:prstGeom>
          <a:noFill/>
        </p:spPr>
        <p:txBody>
          <a:bodyPr wrap="square" rtlCol="1">
            <a:spAutoFit/>
          </a:bodyPr>
          <a:lstStyle/>
          <a:p>
            <a:r>
              <a:rPr lang="he-IL" dirty="0"/>
              <a:t>להלן צילומי מסך של ה</a:t>
            </a:r>
            <a:r>
              <a:rPr lang="en-US" dirty="0"/>
              <a:t>service </a:t>
            </a:r>
            <a:r>
              <a:rPr lang="he-IL" dirty="0"/>
              <a:t>  ניתן לראות </a:t>
            </a:r>
            <a:r>
              <a:rPr lang="he-IL" dirty="0" err="1"/>
              <a:t>שהסרויס</a:t>
            </a:r>
            <a:r>
              <a:rPr lang="he-IL" dirty="0"/>
              <a:t> פונה ל</a:t>
            </a:r>
            <a:r>
              <a:rPr lang="en-US" dirty="0"/>
              <a:t>API </a:t>
            </a:r>
            <a:r>
              <a:rPr lang="he-IL" dirty="0"/>
              <a:t>של ימות משיח ומוסיף את הסטודנטיות לקו:</a:t>
            </a:r>
          </a:p>
          <a:p>
            <a:r>
              <a:rPr lang="he-IL" dirty="0"/>
              <a:t>פונקציה להוספת משתמשים לקו-</a:t>
            </a:r>
          </a:p>
        </p:txBody>
      </p:sp>
      <p:pic>
        <p:nvPicPr>
          <p:cNvPr id="4" name="תמונה 3">
            <a:extLst>
              <a:ext uri="{FF2B5EF4-FFF2-40B4-BE49-F238E27FC236}">
                <a16:creationId xmlns:a16="http://schemas.microsoft.com/office/drawing/2014/main" id="{F72A8AFE-9FCD-793B-3740-D6DCAD273456}"/>
              </a:ext>
            </a:extLst>
          </p:cNvPr>
          <p:cNvPicPr>
            <a:picLocks noChangeAspect="1"/>
          </p:cNvPicPr>
          <p:nvPr/>
        </p:nvPicPr>
        <p:blipFill>
          <a:blip r:embed="rId3"/>
          <a:stretch>
            <a:fillRect/>
          </a:stretch>
        </p:blipFill>
        <p:spPr>
          <a:xfrm>
            <a:off x="67963" y="1635296"/>
            <a:ext cx="7605584" cy="2811456"/>
          </a:xfrm>
          <a:prstGeom prst="rect">
            <a:avLst/>
          </a:prstGeom>
        </p:spPr>
      </p:pic>
      <p:pic>
        <p:nvPicPr>
          <p:cNvPr id="13" name="תמונה 12">
            <a:extLst>
              <a:ext uri="{FF2B5EF4-FFF2-40B4-BE49-F238E27FC236}">
                <a16:creationId xmlns:a16="http://schemas.microsoft.com/office/drawing/2014/main" id="{08C62737-605A-0A60-B13C-7F6A5EA4FF18}"/>
              </a:ext>
            </a:extLst>
          </p:cNvPr>
          <p:cNvPicPr>
            <a:picLocks noChangeAspect="1"/>
          </p:cNvPicPr>
          <p:nvPr/>
        </p:nvPicPr>
        <p:blipFill>
          <a:blip r:embed="rId4"/>
          <a:stretch>
            <a:fillRect/>
          </a:stretch>
        </p:blipFill>
        <p:spPr>
          <a:xfrm>
            <a:off x="7705563" y="1911238"/>
            <a:ext cx="4486437" cy="2259572"/>
          </a:xfrm>
          <a:prstGeom prst="rect">
            <a:avLst/>
          </a:prstGeom>
        </p:spPr>
      </p:pic>
      <p:pic>
        <p:nvPicPr>
          <p:cNvPr id="17" name="תמונה 16">
            <a:extLst>
              <a:ext uri="{FF2B5EF4-FFF2-40B4-BE49-F238E27FC236}">
                <a16:creationId xmlns:a16="http://schemas.microsoft.com/office/drawing/2014/main" id="{789B8FC6-12D1-5481-3EE5-F77F4205102A}"/>
              </a:ext>
            </a:extLst>
          </p:cNvPr>
          <p:cNvPicPr>
            <a:picLocks noChangeAspect="1"/>
          </p:cNvPicPr>
          <p:nvPr/>
        </p:nvPicPr>
        <p:blipFill>
          <a:blip r:embed="rId5"/>
          <a:stretch>
            <a:fillRect/>
          </a:stretch>
        </p:blipFill>
        <p:spPr>
          <a:xfrm>
            <a:off x="200486" y="4618929"/>
            <a:ext cx="8962049" cy="1915585"/>
          </a:xfrm>
          <a:prstGeom prst="rect">
            <a:avLst/>
          </a:prstGeom>
        </p:spPr>
      </p:pic>
      <p:sp>
        <p:nvSpPr>
          <p:cNvPr id="18" name="תיבת טקסט 17">
            <a:extLst>
              <a:ext uri="{FF2B5EF4-FFF2-40B4-BE49-F238E27FC236}">
                <a16:creationId xmlns:a16="http://schemas.microsoft.com/office/drawing/2014/main" id="{E0963175-54F0-5F4F-8D61-2187ABCC5D64}"/>
              </a:ext>
            </a:extLst>
          </p:cNvPr>
          <p:cNvSpPr txBox="1"/>
          <p:nvPr/>
        </p:nvSpPr>
        <p:spPr>
          <a:xfrm>
            <a:off x="2736716" y="1093787"/>
            <a:ext cx="2613496" cy="369332"/>
          </a:xfrm>
          <a:prstGeom prst="rect">
            <a:avLst/>
          </a:prstGeom>
          <a:noFill/>
          <a:ln>
            <a:solidFill>
              <a:srgbClr val="14828F"/>
            </a:solidFill>
          </a:ln>
        </p:spPr>
        <p:txBody>
          <a:bodyPr wrap="square" rtlCol="1">
            <a:spAutoFit/>
          </a:bodyPr>
          <a:lstStyle/>
          <a:p>
            <a:r>
              <a:rPr lang="he-IL" dirty="0"/>
              <a:t>הוספת משתמשים לקו</a:t>
            </a:r>
          </a:p>
        </p:txBody>
      </p:sp>
    </p:spTree>
    <p:extLst>
      <p:ext uri="{BB962C8B-B14F-4D97-AF65-F5344CB8AC3E}">
        <p14:creationId xmlns:p14="http://schemas.microsoft.com/office/powerpoint/2010/main" val="27929989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30727B19-451F-DC44-FC14-731B1AB591BA}"/>
              </a:ext>
            </a:extLst>
          </p:cNvPr>
          <p:cNvSpPr txBox="1"/>
          <p:nvPr/>
        </p:nvSpPr>
        <p:spPr>
          <a:xfrm>
            <a:off x="879410" y="462861"/>
            <a:ext cx="10433179" cy="369332"/>
          </a:xfrm>
          <a:prstGeom prst="rect">
            <a:avLst/>
          </a:prstGeom>
          <a:noFill/>
        </p:spPr>
        <p:txBody>
          <a:bodyPr wrap="square" rtlCol="1">
            <a:spAutoFit/>
          </a:bodyPr>
          <a:lstStyle/>
          <a:p>
            <a:r>
              <a:rPr lang="he-IL" dirty="0"/>
              <a:t>להלן צילומי מסך של ה</a:t>
            </a:r>
            <a:r>
              <a:rPr lang="en-US" dirty="0"/>
              <a:t>service </a:t>
            </a:r>
            <a:r>
              <a:rPr lang="he-IL" dirty="0"/>
              <a:t>  ניתן לראות </a:t>
            </a:r>
            <a:r>
              <a:rPr lang="he-IL" dirty="0" err="1"/>
              <a:t>שהסרויס</a:t>
            </a:r>
            <a:r>
              <a:rPr lang="he-IL" dirty="0"/>
              <a:t> פונה ל</a:t>
            </a:r>
            <a:r>
              <a:rPr lang="en-US" dirty="0"/>
              <a:t>API </a:t>
            </a:r>
            <a:r>
              <a:rPr lang="he-IL" dirty="0"/>
              <a:t>של ימות משיח ומוסיף את ההודעה לקו:</a:t>
            </a:r>
          </a:p>
        </p:txBody>
      </p:sp>
      <p:pic>
        <p:nvPicPr>
          <p:cNvPr id="3" name="תמונה 2">
            <a:extLst>
              <a:ext uri="{FF2B5EF4-FFF2-40B4-BE49-F238E27FC236}">
                <a16:creationId xmlns:a16="http://schemas.microsoft.com/office/drawing/2014/main" id="{74E028C3-B5A7-38D0-6C28-63054FF35406}"/>
              </a:ext>
            </a:extLst>
          </p:cNvPr>
          <p:cNvPicPr>
            <a:picLocks noChangeAspect="1"/>
          </p:cNvPicPr>
          <p:nvPr/>
        </p:nvPicPr>
        <p:blipFill>
          <a:blip r:embed="rId2"/>
          <a:stretch>
            <a:fillRect/>
          </a:stretch>
        </p:blipFill>
        <p:spPr>
          <a:xfrm>
            <a:off x="317932" y="3429000"/>
            <a:ext cx="5243903" cy="3294441"/>
          </a:xfrm>
          <a:prstGeom prst="rect">
            <a:avLst/>
          </a:prstGeom>
        </p:spPr>
      </p:pic>
      <p:pic>
        <p:nvPicPr>
          <p:cNvPr id="7" name="תמונה 6">
            <a:extLst>
              <a:ext uri="{FF2B5EF4-FFF2-40B4-BE49-F238E27FC236}">
                <a16:creationId xmlns:a16="http://schemas.microsoft.com/office/drawing/2014/main" id="{FF4E1C9C-4AB9-2154-7E94-44E25E575DBC}"/>
              </a:ext>
            </a:extLst>
          </p:cNvPr>
          <p:cNvPicPr>
            <a:picLocks noChangeAspect="1"/>
          </p:cNvPicPr>
          <p:nvPr/>
        </p:nvPicPr>
        <p:blipFill>
          <a:blip r:embed="rId3"/>
          <a:stretch>
            <a:fillRect/>
          </a:stretch>
        </p:blipFill>
        <p:spPr>
          <a:xfrm>
            <a:off x="6157477" y="4443139"/>
            <a:ext cx="4901667" cy="1767334"/>
          </a:xfrm>
          <a:prstGeom prst="rect">
            <a:avLst/>
          </a:prstGeom>
        </p:spPr>
      </p:pic>
      <p:pic>
        <p:nvPicPr>
          <p:cNvPr id="9" name="תמונה 8">
            <a:extLst>
              <a:ext uri="{FF2B5EF4-FFF2-40B4-BE49-F238E27FC236}">
                <a16:creationId xmlns:a16="http://schemas.microsoft.com/office/drawing/2014/main" id="{6BAEDE43-395C-7A57-D2BA-AC94BD1FC85F}"/>
              </a:ext>
            </a:extLst>
          </p:cNvPr>
          <p:cNvPicPr>
            <a:picLocks noChangeAspect="1"/>
          </p:cNvPicPr>
          <p:nvPr/>
        </p:nvPicPr>
        <p:blipFill>
          <a:blip r:embed="rId4"/>
          <a:stretch>
            <a:fillRect/>
          </a:stretch>
        </p:blipFill>
        <p:spPr>
          <a:xfrm>
            <a:off x="6344377" y="1784963"/>
            <a:ext cx="4968212" cy="2263537"/>
          </a:xfrm>
          <a:prstGeom prst="rect">
            <a:avLst/>
          </a:prstGeom>
        </p:spPr>
      </p:pic>
      <p:pic>
        <p:nvPicPr>
          <p:cNvPr id="14" name="תמונה 13">
            <a:extLst>
              <a:ext uri="{FF2B5EF4-FFF2-40B4-BE49-F238E27FC236}">
                <a16:creationId xmlns:a16="http://schemas.microsoft.com/office/drawing/2014/main" id="{5AC462E8-5D5C-593D-00D2-2FD8C0344EA2}"/>
              </a:ext>
            </a:extLst>
          </p:cNvPr>
          <p:cNvPicPr>
            <a:picLocks noChangeAspect="1"/>
          </p:cNvPicPr>
          <p:nvPr/>
        </p:nvPicPr>
        <p:blipFill>
          <a:blip r:embed="rId5"/>
          <a:stretch>
            <a:fillRect/>
          </a:stretch>
        </p:blipFill>
        <p:spPr>
          <a:xfrm>
            <a:off x="404054" y="1811410"/>
            <a:ext cx="4826615" cy="1278626"/>
          </a:xfrm>
          <a:prstGeom prst="rect">
            <a:avLst/>
          </a:prstGeom>
        </p:spPr>
      </p:pic>
      <p:sp>
        <p:nvSpPr>
          <p:cNvPr id="15" name="תיבת טקסט 14">
            <a:extLst>
              <a:ext uri="{FF2B5EF4-FFF2-40B4-BE49-F238E27FC236}">
                <a16:creationId xmlns:a16="http://schemas.microsoft.com/office/drawing/2014/main" id="{D95B9D96-0782-43D4-74C0-C28DCC114867}"/>
              </a:ext>
            </a:extLst>
          </p:cNvPr>
          <p:cNvSpPr txBox="1"/>
          <p:nvPr/>
        </p:nvSpPr>
        <p:spPr>
          <a:xfrm>
            <a:off x="2334638" y="1103114"/>
            <a:ext cx="2758423" cy="369332"/>
          </a:xfrm>
          <a:prstGeom prst="rect">
            <a:avLst/>
          </a:prstGeom>
          <a:noFill/>
          <a:ln>
            <a:solidFill>
              <a:srgbClr val="14828F"/>
            </a:solidFill>
          </a:ln>
        </p:spPr>
        <p:txBody>
          <a:bodyPr wrap="square" rtlCol="1">
            <a:spAutoFit/>
          </a:bodyPr>
          <a:lstStyle/>
          <a:p>
            <a:r>
              <a:rPr lang="he-IL" dirty="0"/>
              <a:t>העלאת קובץ שמע למערכת</a:t>
            </a:r>
          </a:p>
        </p:txBody>
      </p:sp>
    </p:spTree>
    <p:extLst>
      <p:ext uri="{BB962C8B-B14F-4D97-AF65-F5344CB8AC3E}">
        <p14:creationId xmlns:p14="http://schemas.microsoft.com/office/powerpoint/2010/main" val="34034156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EE5CE5B4-5F47-2195-3932-E5EF5CC10233}"/>
              </a:ext>
            </a:extLst>
          </p:cNvPr>
          <p:cNvPicPr>
            <a:picLocks noChangeAspect="1"/>
          </p:cNvPicPr>
          <p:nvPr/>
        </p:nvPicPr>
        <p:blipFill>
          <a:blip r:embed="rId2"/>
          <a:stretch>
            <a:fillRect/>
          </a:stretch>
        </p:blipFill>
        <p:spPr>
          <a:xfrm>
            <a:off x="249487" y="2476207"/>
            <a:ext cx="9280569" cy="4099590"/>
          </a:xfrm>
          <a:prstGeom prst="rect">
            <a:avLst/>
          </a:prstGeom>
        </p:spPr>
      </p:pic>
      <p:sp>
        <p:nvSpPr>
          <p:cNvPr id="5" name="תיבת טקסט 4">
            <a:extLst>
              <a:ext uri="{FF2B5EF4-FFF2-40B4-BE49-F238E27FC236}">
                <a16:creationId xmlns:a16="http://schemas.microsoft.com/office/drawing/2014/main" id="{E8C1764B-BCFE-A8E9-14D3-0A427DCBB4A0}"/>
              </a:ext>
            </a:extLst>
          </p:cNvPr>
          <p:cNvSpPr txBox="1"/>
          <p:nvPr/>
        </p:nvSpPr>
        <p:spPr>
          <a:xfrm>
            <a:off x="9850877" y="2733295"/>
            <a:ext cx="2133599" cy="369332"/>
          </a:xfrm>
          <a:prstGeom prst="rect">
            <a:avLst/>
          </a:prstGeom>
          <a:noFill/>
          <a:ln>
            <a:solidFill>
              <a:srgbClr val="14828F"/>
            </a:solidFill>
          </a:ln>
        </p:spPr>
        <p:txBody>
          <a:bodyPr wrap="square" rtlCol="1">
            <a:spAutoFit/>
          </a:bodyPr>
          <a:lstStyle/>
          <a:p>
            <a:r>
              <a:rPr lang="he-IL" dirty="0"/>
              <a:t>הרצת הקמפיין שנוצר</a:t>
            </a:r>
          </a:p>
        </p:txBody>
      </p:sp>
      <p:sp>
        <p:nvSpPr>
          <p:cNvPr id="6" name="תיבת טקסט 5">
            <a:extLst>
              <a:ext uri="{FF2B5EF4-FFF2-40B4-BE49-F238E27FC236}">
                <a16:creationId xmlns:a16="http://schemas.microsoft.com/office/drawing/2014/main" id="{9258CAC5-8767-F85F-3CBF-521BD5D536FA}"/>
              </a:ext>
            </a:extLst>
          </p:cNvPr>
          <p:cNvSpPr txBox="1"/>
          <p:nvPr/>
        </p:nvSpPr>
        <p:spPr>
          <a:xfrm>
            <a:off x="9935185" y="3693925"/>
            <a:ext cx="1984442" cy="369332"/>
          </a:xfrm>
          <a:prstGeom prst="rect">
            <a:avLst/>
          </a:prstGeom>
          <a:noFill/>
          <a:ln>
            <a:solidFill>
              <a:srgbClr val="14828F"/>
            </a:solidFill>
          </a:ln>
        </p:spPr>
        <p:txBody>
          <a:bodyPr wrap="square" rtlCol="1">
            <a:spAutoFit/>
          </a:bodyPr>
          <a:lstStyle/>
          <a:p>
            <a:r>
              <a:rPr lang="he-IL" dirty="0"/>
              <a:t>יצירת קמפיין חדש!</a:t>
            </a:r>
          </a:p>
        </p:txBody>
      </p:sp>
      <p:cxnSp>
        <p:nvCxnSpPr>
          <p:cNvPr id="8" name="מחבר חץ ישר 7">
            <a:extLst>
              <a:ext uri="{FF2B5EF4-FFF2-40B4-BE49-F238E27FC236}">
                <a16:creationId xmlns:a16="http://schemas.microsoft.com/office/drawing/2014/main" id="{816C6E3C-F092-2C51-A9B2-9C9F1E3ADF41}"/>
              </a:ext>
            </a:extLst>
          </p:cNvPr>
          <p:cNvCxnSpPr>
            <a:cxnSpLocks/>
          </p:cNvCxnSpPr>
          <p:nvPr/>
        </p:nvCxnSpPr>
        <p:spPr>
          <a:xfrm flipH="1">
            <a:off x="5661498" y="2827506"/>
            <a:ext cx="4273687" cy="162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מחבר חץ ישר 9">
            <a:extLst>
              <a:ext uri="{FF2B5EF4-FFF2-40B4-BE49-F238E27FC236}">
                <a16:creationId xmlns:a16="http://schemas.microsoft.com/office/drawing/2014/main" id="{651BB25E-BB2A-AC6D-AA8E-DDDE2BF755FD}"/>
              </a:ext>
            </a:extLst>
          </p:cNvPr>
          <p:cNvCxnSpPr>
            <a:cxnSpLocks/>
          </p:cNvCxnSpPr>
          <p:nvPr/>
        </p:nvCxnSpPr>
        <p:spPr>
          <a:xfrm flipH="1">
            <a:off x="5466945" y="3942945"/>
            <a:ext cx="4565515" cy="162127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15" name="דיו 14">
                <a:extLst>
                  <a:ext uri="{FF2B5EF4-FFF2-40B4-BE49-F238E27FC236}">
                    <a16:creationId xmlns:a16="http://schemas.microsoft.com/office/drawing/2014/main" id="{0B58858C-7DE9-692B-22D5-F30E13B97780}"/>
                  </a:ext>
                </a:extLst>
              </p14:cNvPr>
              <p14:cNvContentPartPr/>
              <p14:nvPr/>
            </p14:nvContentPartPr>
            <p14:xfrm>
              <a:off x="9351319" y="1316002"/>
              <a:ext cx="360" cy="360"/>
            </p14:xfrm>
          </p:contentPart>
        </mc:Choice>
        <mc:Fallback>
          <p:pic>
            <p:nvPicPr>
              <p:cNvPr id="15" name="דיו 14">
                <a:extLst>
                  <a:ext uri="{FF2B5EF4-FFF2-40B4-BE49-F238E27FC236}">
                    <a16:creationId xmlns:a16="http://schemas.microsoft.com/office/drawing/2014/main" id="{0B58858C-7DE9-692B-22D5-F30E13B97780}"/>
                  </a:ext>
                </a:extLst>
              </p:cNvPr>
              <p:cNvPicPr/>
              <p:nvPr/>
            </p:nvPicPr>
            <p:blipFill>
              <a:blip r:embed="rId4"/>
              <a:stretch>
                <a:fillRect/>
              </a:stretch>
            </p:blipFill>
            <p:spPr>
              <a:xfrm>
                <a:off x="9342679" y="1307362"/>
                <a:ext cx="18000" cy="18000"/>
              </a:xfrm>
              <a:prstGeom prst="rect">
                <a:avLst/>
              </a:prstGeom>
            </p:spPr>
          </p:pic>
        </mc:Fallback>
      </mc:AlternateContent>
    </p:spTree>
    <p:extLst>
      <p:ext uri="{BB962C8B-B14F-4D97-AF65-F5344CB8AC3E}">
        <p14:creationId xmlns:p14="http://schemas.microsoft.com/office/powerpoint/2010/main" val="759430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xmlns:aink="http://schemas.microsoft.com/office/drawing/2016/ink" Requires="p14 aink">
          <p:contentPart p14:bwMode="auto" r:id="rId2">
            <p14:nvContentPartPr>
              <p14:cNvPr id="15" name="דיו 14">
                <a:extLst>
                  <a:ext uri="{FF2B5EF4-FFF2-40B4-BE49-F238E27FC236}">
                    <a16:creationId xmlns:a16="http://schemas.microsoft.com/office/drawing/2014/main" id="{0B58858C-7DE9-692B-22D5-F30E13B97780}"/>
                  </a:ext>
                </a:extLst>
              </p14:cNvPr>
              <p14:cNvContentPartPr/>
              <p14:nvPr/>
            </p14:nvContentPartPr>
            <p14:xfrm>
              <a:off x="9351319" y="1316002"/>
              <a:ext cx="360" cy="360"/>
            </p14:xfrm>
          </p:contentPart>
        </mc:Choice>
        <mc:Fallback>
          <p:pic>
            <p:nvPicPr>
              <p:cNvPr id="15" name="דיו 14">
                <a:extLst>
                  <a:ext uri="{FF2B5EF4-FFF2-40B4-BE49-F238E27FC236}">
                    <a16:creationId xmlns:a16="http://schemas.microsoft.com/office/drawing/2014/main" id="{0B58858C-7DE9-692B-22D5-F30E13B97780}"/>
                  </a:ext>
                </a:extLst>
              </p:cNvPr>
              <p:cNvPicPr/>
              <p:nvPr/>
            </p:nvPicPr>
            <p:blipFill>
              <a:blip r:embed="rId3"/>
              <a:stretch>
                <a:fillRect/>
              </a:stretch>
            </p:blipFill>
            <p:spPr>
              <a:xfrm>
                <a:off x="9342319" y="1307002"/>
                <a:ext cx="18000" cy="18000"/>
              </a:xfrm>
              <a:prstGeom prst="rect">
                <a:avLst/>
              </a:prstGeom>
            </p:spPr>
          </p:pic>
        </mc:Fallback>
      </mc:AlternateContent>
      <p:sp>
        <p:nvSpPr>
          <p:cNvPr id="4" name="תיבת טקסט 3">
            <a:extLst>
              <a:ext uri="{FF2B5EF4-FFF2-40B4-BE49-F238E27FC236}">
                <a16:creationId xmlns:a16="http://schemas.microsoft.com/office/drawing/2014/main" id="{6484E9E3-2CF5-434A-EC2D-14385526743E}"/>
              </a:ext>
            </a:extLst>
          </p:cNvPr>
          <p:cNvSpPr txBox="1"/>
          <p:nvPr/>
        </p:nvSpPr>
        <p:spPr>
          <a:xfrm>
            <a:off x="3703983" y="136881"/>
            <a:ext cx="8320391" cy="2862322"/>
          </a:xfrm>
          <a:prstGeom prst="rect">
            <a:avLst/>
          </a:prstGeom>
          <a:noFill/>
          <a:ln w="19050">
            <a:solidFill>
              <a:srgbClr val="14828F"/>
            </a:solidFill>
          </a:ln>
        </p:spPr>
        <p:txBody>
          <a:bodyPr wrap="square">
            <a:spAutoFit/>
          </a:bodyPr>
          <a:lstStyle/>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במסגרת הפרויקט, פיתחתי והשלמתי API שלם עבור שירות </a:t>
            </a:r>
            <a:r>
              <a:rPr kumimoji="0" lang="he-IL" altLang="he-IL" sz="1800" b="0" i="0" u="none" strike="noStrike" cap="none" normalizeH="0" baseline="0" dirty="0" err="1">
                <a:ln>
                  <a:noFill/>
                </a:ln>
                <a:solidFill>
                  <a:schemeClr val="tx1"/>
                </a:solidFill>
                <a:effectLst/>
                <a:latin typeface="Arial Unicode MS"/>
              </a:rPr>
              <a:t>phone-service</a:t>
            </a:r>
            <a:r>
              <a:rPr kumimoji="0" lang="he-IL" altLang="he-IL" sz="1800" b="0" i="0" u="none" strike="noStrike" cap="none" normalizeH="0" baseline="0" dirty="0">
                <a:ln>
                  <a:noFill/>
                </a:ln>
                <a:solidFill>
                  <a:schemeClr val="tx1"/>
                </a:solidFill>
                <a:effectLst/>
              </a:rPr>
              <a:t>, </a:t>
            </a:r>
            <a:r>
              <a:rPr kumimoji="0" lang="he-IL" altLang="he-IL" sz="1800" b="0" i="0" u="none" strike="noStrike" cap="none" normalizeH="0" baseline="0" dirty="0">
                <a:ln>
                  <a:noFill/>
                </a:ln>
                <a:solidFill>
                  <a:schemeClr val="tx1"/>
                </a:solidFill>
                <a:effectLst/>
                <a:cs typeface="Arial" panose="020B0604020202020204" pitchFamily="34" charset="0"/>
              </a:rPr>
              <a:t>שנועד להתחבר לשירות של "ימות המשיח" ולהשתמש בו לשליחת שיחות טלפוניות אוטומטיות משתמשים. השירות שבניתי מתפקד כמערכת מתקדמת, אשר מייצרת ומנהלת את השיחות, ומאפשרת אינטגרציה קלה עם שירותי צד שלישי</a:t>
            </a:r>
            <a:r>
              <a:rPr kumimoji="0" lang="he-IL" altLang="he-IL" sz="1800" b="0" i="0" u="none" strike="noStrike" cap="none" normalizeH="0" baseline="0" dirty="0">
                <a:ln>
                  <a:noFill/>
                </a:ln>
                <a:solidFill>
                  <a:schemeClr val="tx1"/>
                </a:solidFill>
                <a:effectLst/>
              </a:rPr>
              <a:t>.</a:t>
            </a:r>
            <a:endParaRPr kumimoji="0" lang="he-IL" altLang="he-IL" sz="1800" b="0" i="0" u="none" strike="noStrike" cap="none" normalizeH="0" baseline="0" dirty="0">
              <a:ln>
                <a:noFill/>
              </a:ln>
              <a:solidFill>
                <a:schemeClr val="tx1"/>
              </a:solidFill>
              <a:effectLst/>
              <a:latin typeface="Arial" panose="020B0604020202020204" pitchFamily="34" charset="0"/>
            </a:endParaRPr>
          </a:p>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הקוד שכתבתי כולל את כל האלמנטים הנדרשים לתקשורת עם מערכת "ימות המשיח" – כמו יצירת קמפיינים של שיחות, העלאת קבצי שמע, ניהול מספרי טלפון וקבלת התראות על סטטוס השיחות. המערכת תוכננה בצורה הכי טובה שיש.</a:t>
            </a:r>
          </a:p>
          <a:p>
            <a:pPr marL="0" marR="0" lvl="0" indent="0" algn="r" defTabSz="91440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rPr>
              <a:t>למרות שהמערכת פותחה ועובדת כפי שתוכננה, נאלצנו לוותר על הפעלתה במלואה בשל הצורך ברכישת יחידות שיחה משירות "ימות המשיח". היות ואין לנו כרגע את התקציב הנדרש לרכישה זו, החלטנו לא להפעיל את הרכיב הזה בשלב זה.</a:t>
            </a: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pic>
        <p:nvPicPr>
          <p:cNvPr id="9" name="תמונה 8">
            <a:extLst>
              <a:ext uri="{FF2B5EF4-FFF2-40B4-BE49-F238E27FC236}">
                <a16:creationId xmlns:a16="http://schemas.microsoft.com/office/drawing/2014/main" id="{4CF6302A-BCD1-9F69-EFBC-C9093C6F25AD}"/>
              </a:ext>
            </a:extLst>
          </p:cNvPr>
          <p:cNvPicPr>
            <a:picLocks noChangeAspect="1"/>
          </p:cNvPicPr>
          <p:nvPr/>
        </p:nvPicPr>
        <p:blipFill>
          <a:blip r:embed="rId4"/>
          <a:stretch>
            <a:fillRect/>
          </a:stretch>
        </p:blipFill>
        <p:spPr>
          <a:xfrm>
            <a:off x="206537" y="3126631"/>
            <a:ext cx="5163131" cy="3517359"/>
          </a:xfrm>
          <a:prstGeom prst="rect">
            <a:avLst/>
          </a:prstGeom>
        </p:spPr>
      </p:pic>
    </p:spTree>
    <p:extLst>
      <p:ext uri="{BB962C8B-B14F-4D97-AF65-F5344CB8AC3E}">
        <p14:creationId xmlns:p14="http://schemas.microsoft.com/office/powerpoint/2010/main" val="28923071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D5F7E17-264C-4261-EEB5-15D3C47C031E}"/>
              </a:ext>
            </a:extLst>
          </p:cNvPr>
          <p:cNvSpPr>
            <a:spLocks noGrp="1"/>
          </p:cNvSpPr>
          <p:nvPr>
            <p:ph type="title"/>
          </p:nvPr>
        </p:nvSpPr>
        <p:spPr/>
        <p:txBody>
          <a:bodyPr/>
          <a:lstStyle/>
          <a:p>
            <a:pPr algn="ctr"/>
            <a:r>
              <a:rPr lang="he-IL" dirty="0">
                <a:solidFill>
                  <a:srgbClr val="E4439A"/>
                </a:solidFill>
                <a:cs typeface="+mn-cs"/>
              </a:rPr>
              <a:t>שלב 5: בדיקות אבטחה ואיכות</a:t>
            </a:r>
            <a:endParaRPr lang="he-IL" dirty="0">
              <a:solidFill>
                <a:srgbClr val="E4439A"/>
              </a:solidFill>
            </a:endParaRPr>
          </a:p>
        </p:txBody>
      </p:sp>
      <p:sp>
        <p:nvSpPr>
          <p:cNvPr id="3" name="מציין מיקום תוכן 2">
            <a:extLst>
              <a:ext uri="{FF2B5EF4-FFF2-40B4-BE49-F238E27FC236}">
                <a16:creationId xmlns:a16="http://schemas.microsoft.com/office/drawing/2014/main" id="{7F0067E9-0060-E6A0-F3FA-65B4A8095665}"/>
              </a:ext>
            </a:extLst>
          </p:cNvPr>
          <p:cNvSpPr>
            <a:spLocks noGrp="1"/>
          </p:cNvSpPr>
          <p:nvPr>
            <p:ph idx="1"/>
          </p:nvPr>
        </p:nvSpPr>
        <p:spPr/>
        <p:txBody>
          <a:bodyPr/>
          <a:lstStyle/>
          <a:p>
            <a:pPr marL="0" indent="0">
              <a:buNone/>
            </a:pPr>
            <a:r>
              <a:rPr lang="he-IL" dirty="0"/>
              <a:t>כאשר סיימתי לפתח, הרצתי את האתר בסביבות שונות: </a:t>
            </a:r>
          </a:p>
          <a:p>
            <a:pPr marL="514350" indent="-514350">
              <a:buAutoNum type="arabicPeriod"/>
            </a:pPr>
            <a:r>
              <a:rPr lang="he-IL" dirty="0"/>
              <a:t>לוקאלית</a:t>
            </a:r>
          </a:p>
          <a:p>
            <a:pPr marL="514350" indent="-514350">
              <a:buAutoNum type="arabicPeriod"/>
            </a:pPr>
            <a:r>
              <a:rPr lang="he-IL" dirty="0"/>
              <a:t>על הענן </a:t>
            </a:r>
            <a:r>
              <a:rPr lang="en-US" dirty="0"/>
              <a:t>render</a:t>
            </a:r>
          </a:p>
          <a:p>
            <a:pPr marL="514350" indent="-514350">
              <a:buAutoNum type="arabicPeriod"/>
            </a:pPr>
            <a:endParaRPr lang="en-US" dirty="0"/>
          </a:p>
          <a:p>
            <a:pPr marL="0" indent="0">
              <a:buNone/>
            </a:pPr>
            <a:r>
              <a:rPr lang="he-IL" dirty="0"/>
              <a:t>בדקתי שהמסכים עובדים כראוי, במידה והמשימה הייתה על צד קליינט, ובמידה והמשימה הייתה על צד סרבר, בדקתי שה </a:t>
            </a:r>
            <a:r>
              <a:rPr lang="en-US" dirty="0" err="1"/>
              <a:t>apis</a:t>
            </a:r>
            <a:r>
              <a:rPr lang="he-IL" dirty="0"/>
              <a:t> מגיבים כראוי באמצעות </a:t>
            </a:r>
            <a:r>
              <a:rPr lang="en-US" dirty="0"/>
              <a:t>postman</a:t>
            </a:r>
            <a:r>
              <a:rPr lang="he-IL" dirty="0"/>
              <a:t>.</a:t>
            </a:r>
          </a:p>
        </p:txBody>
      </p:sp>
    </p:spTree>
    <p:extLst>
      <p:ext uri="{BB962C8B-B14F-4D97-AF65-F5344CB8AC3E}">
        <p14:creationId xmlns:p14="http://schemas.microsoft.com/office/powerpoint/2010/main" val="35708809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CB29C97-537B-BAA7-E8D3-1724B3A95593}"/>
              </a:ext>
            </a:extLst>
          </p:cNvPr>
          <p:cNvSpPr>
            <a:spLocks noGrp="1"/>
          </p:cNvSpPr>
          <p:nvPr>
            <p:ph type="title"/>
          </p:nvPr>
        </p:nvSpPr>
        <p:spPr/>
        <p:txBody>
          <a:bodyPr/>
          <a:lstStyle/>
          <a:p>
            <a:r>
              <a:rPr lang="he-IL" dirty="0">
                <a:solidFill>
                  <a:srgbClr val="E4439A"/>
                </a:solidFill>
                <a:cs typeface="+mn-cs"/>
              </a:rPr>
              <a:t>שלב 6: הטמעה ותמיכה</a:t>
            </a:r>
            <a:endParaRPr lang="he-IL" dirty="0">
              <a:solidFill>
                <a:srgbClr val="E4439A"/>
              </a:solidFill>
            </a:endParaRPr>
          </a:p>
        </p:txBody>
      </p:sp>
      <p:sp>
        <p:nvSpPr>
          <p:cNvPr id="3" name="מציין מיקום תוכן 2">
            <a:extLst>
              <a:ext uri="{FF2B5EF4-FFF2-40B4-BE49-F238E27FC236}">
                <a16:creationId xmlns:a16="http://schemas.microsoft.com/office/drawing/2014/main" id="{0AD31759-6B4E-995B-DF18-43BF74A7B826}"/>
              </a:ext>
            </a:extLst>
          </p:cNvPr>
          <p:cNvSpPr>
            <a:spLocks noGrp="1"/>
          </p:cNvSpPr>
          <p:nvPr>
            <p:ph idx="1"/>
          </p:nvPr>
        </p:nvSpPr>
        <p:spPr/>
        <p:txBody>
          <a:bodyPr/>
          <a:lstStyle/>
          <a:p>
            <a:pPr marL="0" indent="0">
              <a:buNone/>
            </a:pPr>
            <a:r>
              <a:rPr lang="he-IL" dirty="0"/>
              <a:t>בסיום כל ספרינט נערך דמו ללקוח, בסביבת ענן.</a:t>
            </a:r>
          </a:p>
          <a:p>
            <a:pPr marL="0" indent="0">
              <a:buNone/>
            </a:pPr>
            <a:r>
              <a:rPr lang="he-IL" dirty="0"/>
              <a:t>אנשי הקשר של הלקוח קבלו את הלינק לאתר להכרות עם המערכת ונתינת פידבק לשינויים נדרשים בספרינטים הבאים.</a:t>
            </a:r>
          </a:p>
          <a:p>
            <a:pPr marL="0" indent="0">
              <a:buNone/>
            </a:pPr>
            <a:r>
              <a:rPr lang="he-IL" dirty="0"/>
              <a:t>בעתיד הצוותות הבאים יפעילו את המערכת בענן חזק יותר ויטמיעו את המערכת באגף לשימוש יומיומי.</a:t>
            </a:r>
          </a:p>
        </p:txBody>
      </p:sp>
    </p:spTree>
    <p:extLst>
      <p:ext uri="{BB962C8B-B14F-4D97-AF65-F5344CB8AC3E}">
        <p14:creationId xmlns:p14="http://schemas.microsoft.com/office/powerpoint/2010/main" val="23428802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3"/>
        <p:cNvGrpSpPr/>
        <p:nvPr/>
      </p:nvGrpSpPr>
      <p:grpSpPr>
        <a:xfrm>
          <a:off x="0" y="0"/>
          <a:ext cx="0" cy="0"/>
          <a:chOff x="0" y="0"/>
          <a:chExt cx="0" cy="0"/>
        </a:xfrm>
      </p:grpSpPr>
      <p:sp>
        <p:nvSpPr>
          <p:cNvPr id="154" name="Google Shape;154;p10"/>
          <p:cNvSpPr txBox="1">
            <a:spLocks noGrp="1"/>
          </p:cNvSpPr>
          <p:nvPr>
            <p:ph type="title"/>
          </p:nvPr>
        </p:nvSpPr>
        <p:spPr>
          <a:xfrm>
            <a:off x="3986597" y="670596"/>
            <a:ext cx="4968600" cy="1013700"/>
          </a:xfrm>
          <a:prstGeom prst="rect">
            <a:avLst/>
          </a:prstGeom>
          <a:noFill/>
          <a:ln>
            <a:noFill/>
          </a:ln>
        </p:spPr>
        <p:txBody>
          <a:bodyPr spcFirstLastPara="1" wrap="square" lIns="91425" tIns="45700" rIns="91425" bIns="45700" anchor="t" anchorCtr="0">
            <a:normAutofit/>
          </a:bodyPr>
          <a:lstStyle/>
          <a:p>
            <a:pPr marL="0" lvl="0" indent="0" algn="ctr" rtl="1">
              <a:lnSpc>
                <a:spcPct val="90000"/>
              </a:lnSpc>
              <a:spcBef>
                <a:spcPts val="0"/>
              </a:spcBef>
              <a:spcAft>
                <a:spcPts val="0"/>
              </a:spcAft>
              <a:buClr>
                <a:schemeClr val="lt1"/>
              </a:buClr>
              <a:buSzPts val="3200"/>
              <a:buFont typeface="Gill Sans"/>
              <a:buNone/>
            </a:pPr>
            <a:r>
              <a:rPr lang="iw-IL" sz="5400" dirty="0">
                <a:solidFill>
                  <a:srgbClr val="DD1380"/>
                </a:solidFill>
                <a:cs typeface="+mn-cs"/>
              </a:rPr>
              <a:t>סיכום ומסקנות</a:t>
            </a:r>
            <a:endParaRPr sz="5400" dirty="0">
              <a:solidFill>
                <a:srgbClr val="DD1380"/>
              </a:solidFill>
              <a:cs typeface="+mn-cs"/>
            </a:endParaRPr>
          </a:p>
        </p:txBody>
      </p:sp>
      <p:sp>
        <p:nvSpPr>
          <p:cNvPr id="155" name="Google Shape;155;p10"/>
          <p:cNvSpPr txBox="1">
            <a:spLocks noGrp="1"/>
          </p:cNvSpPr>
          <p:nvPr>
            <p:ph idx="1"/>
          </p:nvPr>
        </p:nvSpPr>
        <p:spPr>
          <a:xfrm>
            <a:off x="1364641" y="1506959"/>
            <a:ext cx="9138494" cy="3046948"/>
          </a:xfrm>
          <a:prstGeom prst="rect">
            <a:avLst/>
          </a:prstGeom>
          <a:noFill/>
          <a:ln>
            <a:noFill/>
          </a:ln>
        </p:spPr>
        <p:txBody>
          <a:bodyPr spcFirstLastPara="1" wrap="square" lIns="91425" tIns="45700" rIns="91425" bIns="45700" anchor="ctr" anchorCtr="0">
            <a:spAutoFit/>
          </a:bodyPr>
          <a:lstStyle/>
          <a:p>
            <a:pPr marL="0" marR="0" lvl="0" indent="0" algn="r" rtl="1">
              <a:lnSpc>
                <a:spcPct val="100000"/>
              </a:lnSpc>
              <a:spcBef>
                <a:spcPts val="0"/>
              </a:spcBef>
              <a:spcAft>
                <a:spcPts val="0"/>
              </a:spcAft>
              <a:buClr>
                <a:schemeClr val="lt1"/>
              </a:buClr>
              <a:buSzPts val="1800"/>
              <a:buNone/>
            </a:pPr>
            <a:r>
              <a:rPr lang="iw-IL" sz="1600" b="1" i="0" u="none" strike="noStrike" cap="none" dirty="0">
                <a:solidFill>
                  <a:srgbClr val="14828F"/>
                </a:solidFill>
                <a:latin typeface="Arial"/>
                <a:ea typeface="Arial"/>
                <a:cs typeface="Arial"/>
                <a:sym typeface="Arial"/>
              </a:rPr>
              <a:t>סיכום כללי</a:t>
            </a:r>
            <a:r>
              <a:rPr lang="he-IL" sz="1600" b="1" dirty="0">
                <a:solidFill>
                  <a:srgbClr val="14828F"/>
                </a:solidFill>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iw-IL" sz="1600" b="1" dirty="0">
                <a:latin typeface="Arial"/>
                <a:ea typeface="Arial"/>
                <a:cs typeface="Arial"/>
                <a:sym typeface="Arial"/>
              </a:rPr>
              <a:t>הפרויקט נחל הצלחה בזכות עבודה משותפת של הצוות, שימוש בטכנולוגיות מתקדמות וארכיטקטורת מיקרו-סרוויסים מבוזרת. המערכת מאפשרת ניהול קורסים, שיעורים ומסמכים בצורה יעילה ונוחה, תוך שמירה על חוויית משתמש גבוהה. הפרויקט הושק בהצלחה לענן וממשיך להיות מתוחזק ומשודרג באופן שוטף.</a:t>
            </a:r>
            <a:endParaRPr lang="he-IL" sz="1600" b="1"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endParaRPr lang="iw-IL" sz="1600" b="1" dirty="0"/>
          </a:p>
          <a:p>
            <a:pPr marL="0" marR="0" lvl="0" indent="0" algn="r" rtl="1">
              <a:lnSpc>
                <a:spcPct val="100000"/>
              </a:lnSpc>
              <a:spcBef>
                <a:spcPts val="0"/>
              </a:spcBef>
              <a:spcAft>
                <a:spcPts val="0"/>
              </a:spcAft>
              <a:buClr>
                <a:schemeClr val="lt1"/>
              </a:buClr>
              <a:buSzPts val="1800"/>
              <a:buNone/>
            </a:pPr>
            <a:r>
              <a:rPr lang="iw-IL" sz="1600" b="1" i="0" u="none" strike="noStrike" cap="none" dirty="0">
                <a:solidFill>
                  <a:srgbClr val="14828F"/>
                </a:solidFill>
                <a:latin typeface="Arial"/>
                <a:ea typeface="Arial"/>
                <a:cs typeface="Arial"/>
                <a:sym typeface="Arial"/>
              </a:rPr>
              <a:t>מסקנות אישיות</a:t>
            </a:r>
            <a:r>
              <a:rPr lang="he-IL" sz="1600" b="1" i="0" u="none" strike="noStrike" cap="none" dirty="0">
                <a:solidFill>
                  <a:srgbClr val="14828F"/>
                </a:solidFill>
                <a:latin typeface="Arial"/>
                <a:ea typeface="Arial"/>
                <a:cs typeface="Arial"/>
                <a:sym typeface="Arial"/>
              </a:rPr>
              <a:t>:</a:t>
            </a:r>
          </a:p>
          <a:p>
            <a:pPr marL="0" marR="0" lvl="0" indent="0" algn="r" rtl="1">
              <a:lnSpc>
                <a:spcPct val="100000"/>
              </a:lnSpc>
              <a:spcBef>
                <a:spcPts val="0"/>
              </a:spcBef>
              <a:spcAft>
                <a:spcPts val="0"/>
              </a:spcAft>
              <a:buClr>
                <a:schemeClr val="lt1"/>
              </a:buClr>
              <a:buSzPts val="1800"/>
              <a:buNone/>
            </a:pPr>
            <a:r>
              <a:rPr lang="he-IL" sz="1600" b="1" i="0" u="none" strike="noStrike" cap="none" dirty="0">
                <a:latin typeface="Arial"/>
                <a:ea typeface="Arial"/>
                <a:cs typeface="Arial"/>
                <a:sym typeface="Arial"/>
              </a:rPr>
              <a:t>כמפורט בפרק שמונה- צברתי ידע רב וחדש בטכנולוגיות חדשניות וחכמות, למדתי נהלי עבודה </a:t>
            </a:r>
            <a:r>
              <a:rPr lang="he-IL" sz="1600" b="1" dirty="0"/>
              <a:t>במתודולוגיית </a:t>
            </a:r>
            <a:r>
              <a:rPr lang="he-IL" sz="1600" b="1" dirty="0" err="1"/>
              <a:t>אדג'ייל</a:t>
            </a:r>
            <a:r>
              <a:rPr lang="en-US" sz="1600" b="1" dirty="0"/>
              <a:t>(Agile)</a:t>
            </a:r>
            <a:r>
              <a:rPr lang="he-IL" sz="1600" b="1" dirty="0"/>
              <a:t>,</a:t>
            </a:r>
            <a:r>
              <a:rPr lang="en-US" sz="1600" b="1" dirty="0"/>
              <a:t> </a:t>
            </a:r>
            <a:r>
              <a:rPr lang="he-IL" sz="1600" b="1" i="0" u="none" strike="noStrike" cap="none" dirty="0">
                <a:latin typeface="Arial"/>
                <a:ea typeface="Arial"/>
                <a:cs typeface="Arial"/>
                <a:sym typeface="Arial"/>
              </a:rPr>
              <a:t>התמודדתי עם אתגרים בפיתוח ופתרתי באגים שונים במהלך הפיתוח.</a:t>
            </a:r>
          </a:p>
          <a:p>
            <a:pPr marL="0" marR="0" lvl="0" indent="0" algn="r" rtl="1">
              <a:lnSpc>
                <a:spcPct val="100000"/>
              </a:lnSpc>
              <a:spcBef>
                <a:spcPts val="0"/>
              </a:spcBef>
              <a:spcAft>
                <a:spcPts val="0"/>
              </a:spcAft>
              <a:buClr>
                <a:schemeClr val="lt1"/>
              </a:buClr>
              <a:buSzPts val="1800"/>
              <a:buNone/>
            </a:pPr>
            <a:endParaRPr lang="he-IL" sz="1600" b="1" i="0" u="none" strike="noStrike" cap="none" dirty="0">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iw-IL" sz="1600" b="1" i="0" u="none" strike="noStrike" cap="none" dirty="0">
                <a:solidFill>
                  <a:srgbClr val="14828F"/>
                </a:solidFill>
                <a:latin typeface="Arial"/>
                <a:ea typeface="Arial"/>
                <a:cs typeface="Arial"/>
                <a:sym typeface="Arial"/>
              </a:rPr>
              <a:t>תרומה לפרויקט ולחברה:</a:t>
            </a:r>
            <a:endParaRPr lang="he-IL" sz="1600" b="1" i="0" u="none" strike="noStrike" cap="none" dirty="0">
              <a:solidFill>
                <a:srgbClr val="14828F"/>
              </a:solidFill>
              <a:latin typeface="Arial"/>
              <a:ea typeface="Arial"/>
              <a:cs typeface="Arial"/>
              <a:sym typeface="Arial"/>
            </a:endParaRPr>
          </a:p>
          <a:p>
            <a:pPr marL="0" marR="0" lvl="0" indent="0" algn="r" rtl="1">
              <a:lnSpc>
                <a:spcPct val="100000"/>
              </a:lnSpc>
              <a:spcBef>
                <a:spcPts val="0"/>
              </a:spcBef>
              <a:spcAft>
                <a:spcPts val="0"/>
              </a:spcAft>
              <a:buClr>
                <a:schemeClr val="lt1"/>
              </a:buClr>
              <a:buSzPts val="1800"/>
              <a:buNone/>
            </a:pPr>
            <a:r>
              <a:rPr lang="he-IL" sz="1600" b="1" i="0" u="none" strike="noStrike" cap="none" dirty="0">
                <a:latin typeface="Arial"/>
                <a:ea typeface="Arial"/>
                <a:cs typeface="Arial"/>
                <a:sym typeface="Arial"/>
              </a:rPr>
              <a:t>מעבר למשימות שלי החשובות בפיתוח , הכוונתי את הצוות לנראות נכונה של האתר,</a:t>
            </a:r>
          </a:p>
          <a:p>
            <a:pPr marL="0" marR="0" lvl="0" indent="0" algn="r" rtl="1">
              <a:lnSpc>
                <a:spcPct val="100000"/>
              </a:lnSpc>
              <a:spcBef>
                <a:spcPts val="0"/>
              </a:spcBef>
              <a:spcAft>
                <a:spcPts val="0"/>
              </a:spcAft>
              <a:buClr>
                <a:schemeClr val="lt1"/>
              </a:buClr>
              <a:buSzPts val="1800"/>
              <a:buNone/>
            </a:pPr>
            <a:r>
              <a:rPr lang="he-IL" sz="1600" b="1" i="0" u="none" strike="noStrike" cap="none" dirty="0">
                <a:latin typeface="Arial"/>
                <a:ea typeface="Arial"/>
                <a:cs typeface="Arial"/>
                <a:sym typeface="Arial"/>
              </a:rPr>
              <a:t> בדגש להנפיק מערכת עם </a:t>
            </a:r>
            <a:r>
              <a:rPr lang="he-IL" sz="1600" b="1" i="0" u="none" strike="noStrike" cap="none" dirty="0" err="1">
                <a:latin typeface="Arial"/>
                <a:ea typeface="Arial"/>
                <a:cs typeface="Arial"/>
                <a:sym typeface="Arial"/>
              </a:rPr>
              <a:t>חוית</a:t>
            </a:r>
            <a:r>
              <a:rPr lang="he-IL" sz="1600" b="1" i="0" u="none" strike="noStrike" cap="none" dirty="0">
                <a:latin typeface="Arial"/>
                <a:ea typeface="Arial"/>
                <a:cs typeface="Arial"/>
                <a:sym typeface="Arial"/>
              </a:rPr>
              <a:t> משתמש גבוהה וידידותית יותר</a:t>
            </a:r>
            <a:endParaRPr lang="iw-IL" sz="1600" b="1" dirty="0"/>
          </a:p>
        </p:txBody>
      </p:sp>
      <p:pic>
        <p:nvPicPr>
          <p:cNvPr id="156" name="Google Shape;156;p10" descr="תמונה שמכילה גרפיקה, עיצוב גרפי, גופן, לוגו&#10;&#10;התיאור נוצר באופן אוטומטי"/>
          <p:cNvPicPr preferRelativeResize="0"/>
          <p:nvPr/>
        </p:nvPicPr>
        <p:blipFill rotWithShape="1">
          <a:blip r:embed="rId3">
            <a:alphaModFix/>
          </a:blip>
          <a:srcRect/>
          <a:stretch/>
        </p:blipFill>
        <p:spPr>
          <a:xfrm>
            <a:off x="-738932" y="2973650"/>
            <a:ext cx="4945656" cy="4945656"/>
          </a:xfrm>
          <a:prstGeom prst="rect">
            <a:avLst/>
          </a:prstGeom>
          <a:noFill/>
          <a:ln>
            <a:noFill/>
          </a:ln>
        </p:spPr>
      </p:pic>
      <p:pic>
        <p:nvPicPr>
          <p:cNvPr id="157" name="Google Shape;157;p10" descr="תמונה שמכילה טקסט, לוגו, גופן, גרפיקה&#10;&#10;התיאור נוצר באופן אוטומטי"/>
          <p:cNvPicPr preferRelativeResize="0"/>
          <p:nvPr/>
        </p:nvPicPr>
        <p:blipFill rotWithShape="1">
          <a:blip r:embed="rId4">
            <a:alphaModFix/>
          </a:blip>
          <a:srcRect/>
          <a:stretch/>
        </p:blipFill>
        <p:spPr>
          <a:xfrm>
            <a:off x="8905875" y="4930966"/>
            <a:ext cx="2957878" cy="1427177"/>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1B7BD4-CE19-12EA-8EED-12B635472866}"/>
              </a:ext>
            </a:extLst>
          </p:cNvPr>
          <p:cNvSpPr>
            <a:spLocks noGrp="1"/>
          </p:cNvSpPr>
          <p:nvPr>
            <p:ph type="title"/>
          </p:nvPr>
        </p:nvSpPr>
        <p:spPr>
          <a:xfrm>
            <a:off x="7928745" y="39842"/>
            <a:ext cx="3048000" cy="723901"/>
          </a:xfrm>
        </p:spPr>
        <p:txBody>
          <a:bodyPr/>
          <a:lstStyle/>
          <a:p>
            <a:pPr algn="ctr"/>
            <a:r>
              <a:rPr lang="he-IL" dirty="0">
                <a:solidFill>
                  <a:srgbClr val="DD1380"/>
                </a:solidFill>
                <a:cs typeface="+mn-cs"/>
              </a:rPr>
              <a:t>נספחים:</a:t>
            </a:r>
          </a:p>
        </p:txBody>
      </p:sp>
      <p:sp>
        <p:nvSpPr>
          <p:cNvPr id="9" name="כותרת 1">
            <a:extLst>
              <a:ext uri="{FF2B5EF4-FFF2-40B4-BE49-F238E27FC236}">
                <a16:creationId xmlns:a16="http://schemas.microsoft.com/office/drawing/2014/main" id="{976AAB22-B7AB-181E-5795-4E40541B5547}"/>
              </a:ext>
            </a:extLst>
          </p:cNvPr>
          <p:cNvSpPr txBox="1">
            <a:spLocks/>
          </p:cNvSpPr>
          <p:nvPr/>
        </p:nvSpPr>
        <p:spPr>
          <a:xfrm>
            <a:off x="4914900" y="1171576"/>
            <a:ext cx="7172324" cy="7239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he-IL" sz="2400" dirty="0">
              <a:solidFill>
                <a:srgbClr val="14828F"/>
              </a:solidFill>
              <a:cs typeface="+mn-cs"/>
            </a:endParaRPr>
          </a:p>
        </p:txBody>
      </p:sp>
      <p:pic>
        <p:nvPicPr>
          <p:cNvPr id="11" name="תמונה 10" descr="תמונה שמכילה טקסט, מספר, צילום מסך, תרשים&#10;&#10;התיאור נוצר באופן אוטומטי">
            <a:extLst>
              <a:ext uri="{FF2B5EF4-FFF2-40B4-BE49-F238E27FC236}">
                <a16:creationId xmlns:a16="http://schemas.microsoft.com/office/drawing/2014/main" id="{58B6F966-5F48-6138-EEC7-2823A6653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56" y="1540908"/>
            <a:ext cx="9867045" cy="4999223"/>
          </a:xfrm>
          <a:prstGeom prst="rect">
            <a:avLst/>
          </a:prstGeom>
        </p:spPr>
      </p:pic>
      <p:sp>
        <p:nvSpPr>
          <p:cNvPr id="12" name="תיבת טקסט 11">
            <a:extLst>
              <a:ext uri="{FF2B5EF4-FFF2-40B4-BE49-F238E27FC236}">
                <a16:creationId xmlns:a16="http://schemas.microsoft.com/office/drawing/2014/main" id="{BAA8F58E-05A3-D55A-E7A8-89B2E8D61C97}"/>
              </a:ext>
            </a:extLst>
          </p:cNvPr>
          <p:cNvSpPr txBox="1"/>
          <p:nvPr/>
        </p:nvSpPr>
        <p:spPr>
          <a:xfrm>
            <a:off x="7673546" y="864616"/>
            <a:ext cx="3353064" cy="369332"/>
          </a:xfrm>
          <a:prstGeom prst="rect">
            <a:avLst/>
          </a:prstGeom>
          <a:noFill/>
          <a:ln>
            <a:solidFill>
              <a:srgbClr val="14828F"/>
            </a:solidFill>
          </a:ln>
        </p:spPr>
        <p:txBody>
          <a:bodyPr wrap="square" rtlCol="1">
            <a:spAutoFit/>
          </a:bodyPr>
          <a:lstStyle/>
          <a:p>
            <a:r>
              <a:rPr lang="he-IL" dirty="0"/>
              <a:t>דיאגרמה המתארת את מבנה ה-</a:t>
            </a:r>
            <a:r>
              <a:rPr lang="en-US" dirty="0"/>
              <a:t>DB</a:t>
            </a:r>
            <a:endParaRPr lang="he-IL" dirty="0"/>
          </a:p>
        </p:txBody>
      </p:sp>
    </p:spTree>
    <p:extLst>
      <p:ext uri="{BB962C8B-B14F-4D97-AF65-F5344CB8AC3E}">
        <p14:creationId xmlns:p14="http://schemas.microsoft.com/office/powerpoint/2010/main" val="16558165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1B7BD4-CE19-12EA-8EED-12B635472866}"/>
              </a:ext>
            </a:extLst>
          </p:cNvPr>
          <p:cNvSpPr>
            <a:spLocks noGrp="1"/>
          </p:cNvSpPr>
          <p:nvPr>
            <p:ph type="title"/>
          </p:nvPr>
        </p:nvSpPr>
        <p:spPr>
          <a:xfrm>
            <a:off x="7928745" y="39842"/>
            <a:ext cx="3048000" cy="723901"/>
          </a:xfrm>
        </p:spPr>
        <p:txBody>
          <a:bodyPr/>
          <a:lstStyle/>
          <a:p>
            <a:pPr algn="ctr"/>
            <a:r>
              <a:rPr lang="he-IL" dirty="0">
                <a:solidFill>
                  <a:srgbClr val="DD1380"/>
                </a:solidFill>
                <a:cs typeface="+mn-cs"/>
              </a:rPr>
              <a:t>נספחים:</a:t>
            </a:r>
          </a:p>
        </p:txBody>
      </p:sp>
      <p:sp>
        <p:nvSpPr>
          <p:cNvPr id="9" name="כותרת 1">
            <a:extLst>
              <a:ext uri="{FF2B5EF4-FFF2-40B4-BE49-F238E27FC236}">
                <a16:creationId xmlns:a16="http://schemas.microsoft.com/office/drawing/2014/main" id="{976AAB22-B7AB-181E-5795-4E40541B5547}"/>
              </a:ext>
            </a:extLst>
          </p:cNvPr>
          <p:cNvSpPr txBox="1">
            <a:spLocks/>
          </p:cNvSpPr>
          <p:nvPr/>
        </p:nvSpPr>
        <p:spPr>
          <a:xfrm>
            <a:off x="4914900" y="1171576"/>
            <a:ext cx="7172324" cy="7239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he-IL" sz="2400" dirty="0">
              <a:solidFill>
                <a:srgbClr val="14828F"/>
              </a:solidFill>
              <a:cs typeface="+mn-cs"/>
            </a:endParaRPr>
          </a:p>
        </p:txBody>
      </p:sp>
      <p:sp>
        <p:nvSpPr>
          <p:cNvPr id="12" name="תיבת טקסט 11">
            <a:extLst>
              <a:ext uri="{FF2B5EF4-FFF2-40B4-BE49-F238E27FC236}">
                <a16:creationId xmlns:a16="http://schemas.microsoft.com/office/drawing/2014/main" id="{BAA8F58E-05A3-D55A-E7A8-89B2E8D61C97}"/>
              </a:ext>
            </a:extLst>
          </p:cNvPr>
          <p:cNvSpPr txBox="1"/>
          <p:nvPr/>
        </p:nvSpPr>
        <p:spPr>
          <a:xfrm>
            <a:off x="8495270" y="858439"/>
            <a:ext cx="3392118" cy="1754326"/>
          </a:xfrm>
          <a:prstGeom prst="rect">
            <a:avLst/>
          </a:prstGeom>
          <a:noFill/>
          <a:ln>
            <a:solidFill>
              <a:srgbClr val="14828F"/>
            </a:solidFill>
          </a:ln>
        </p:spPr>
        <p:txBody>
          <a:bodyPr wrap="square" rtlCol="1">
            <a:spAutoFit/>
          </a:bodyPr>
          <a:lstStyle/>
          <a:p>
            <a:r>
              <a:rPr lang="he-IL" dirty="0"/>
              <a:t>לוח המשימות של הצוות שלי עבדנו בצורה מסודרת ובמאורגנת כשאר כל משימה </a:t>
            </a:r>
            <a:r>
              <a:rPr lang="he-IL" dirty="0" err="1"/>
              <a:t>היתה</a:t>
            </a:r>
            <a:r>
              <a:rPr lang="he-IL" dirty="0"/>
              <a:t> ב-</a:t>
            </a:r>
            <a:r>
              <a:rPr lang="en-US" dirty="0"/>
              <a:t>Todo </a:t>
            </a:r>
            <a:r>
              <a:rPr lang="he-IL" dirty="0"/>
              <a:t> לאחר מכן הועברה ל-</a:t>
            </a:r>
            <a:r>
              <a:rPr lang="en-US" dirty="0" err="1"/>
              <a:t>inProgres</a:t>
            </a:r>
            <a:r>
              <a:rPr lang="en-US" dirty="0"/>
              <a:t> </a:t>
            </a:r>
            <a:r>
              <a:rPr lang="he-IL" dirty="0"/>
              <a:t> ולאחר מכן ל-</a:t>
            </a:r>
            <a:r>
              <a:rPr lang="en-US" dirty="0"/>
              <a:t>done </a:t>
            </a:r>
            <a:r>
              <a:rPr lang="he-IL" dirty="0"/>
              <a:t> </a:t>
            </a:r>
            <a:r>
              <a:rPr lang="he-IL" dirty="0" err="1"/>
              <a:t>המישמות</a:t>
            </a:r>
            <a:r>
              <a:rPr lang="he-IL" dirty="0"/>
              <a:t> היו מחולקות ומסודות לנו בצורה ברורה ומובנת.</a:t>
            </a:r>
          </a:p>
        </p:txBody>
      </p:sp>
      <p:pic>
        <p:nvPicPr>
          <p:cNvPr id="4" name="תמונה 3">
            <a:extLst>
              <a:ext uri="{FF2B5EF4-FFF2-40B4-BE49-F238E27FC236}">
                <a16:creationId xmlns:a16="http://schemas.microsoft.com/office/drawing/2014/main" id="{EAB6AB4C-E244-7CD9-E6D3-29C0DB62C4E9}"/>
              </a:ext>
            </a:extLst>
          </p:cNvPr>
          <p:cNvPicPr>
            <a:picLocks noChangeAspect="1"/>
          </p:cNvPicPr>
          <p:nvPr/>
        </p:nvPicPr>
        <p:blipFill>
          <a:blip r:embed="rId2"/>
          <a:stretch>
            <a:fillRect/>
          </a:stretch>
        </p:blipFill>
        <p:spPr>
          <a:xfrm>
            <a:off x="304612" y="1195063"/>
            <a:ext cx="7881739" cy="5351798"/>
          </a:xfrm>
          <a:prstGeom prst="rect">
            <a:avLst/>
          </a:prstGeom>
        </p:spPr>
      </p:pic>
    </p:spTree>
    <p:extLst>
      <p:ext uri="{BB962C8B-B14F-4D97-AF65-F5344CB8AC3E}">
        <p14:creationId xmlns:p14="http://schemas.microsoft.com/office/powerpoint/2010/main" val="3509831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5"/>
        <p:cNvGrpSpPr/>
        <p:nvPr/>
      </p:nvGrpSpPr>
      <p:grpSpPr>
        <a:xfrm>
          <a:off x="0" y="0"/>
          <a:ext cx="0" cy="0"/>
          <a:chOff x="0" y="0"/>
          <a:chExt cx="0" cy="0"/>
        </a:xfrm>
      </p:grpSpPr>
      <p:sp>
        <p:nvSpPr>
          <p:cNvPr id="126" name="Google Shape;126;p9"/>
          <p:cNvSpPr txBox="1">
            <a:spLocks noGrp="1"/>
          </p:cNvSpPr>
          <p:nvPr>
            <p:ph type="title"/>
          </p:nvPr>
        </p:nvSpPr>
        <p:spPr>
          <a:xfrm>
            <a:off x="3618689" y="499857"/>
            <a:ext cx="5955548" cy="1013700"/>
          </a:xfrm>
          <a:prstGeom prst="rect">
            <a:avLst/>
          </a:prstGeom>
          <a:noFill/>
          <a:ln>
            <a:noFill/>
          </a:ln>
        </p:spPr>
        <p:txBody>
          <a:bodyPr spcFirstLastPara="1" wrap="square" lIns="91425" tIns="45700" rIns="91425" bIns="45700" anchor="t" anchorCtr="0">
            <a:normAutofit fontScale="90000"/>
          </a:bodyPr>
          <a:lstStyle/>
          <a:p>
            <a:pPr marL="0" lvl="0" indent="0" algn="ctr" rtl="1">
              <a:lnSpc>
                <a:spcPct val="90000"/>
              </a:lnSpc>
              <a:spcBef>
                <a:spcPts val="0"/>
              </a:spcBef>
              <a:spcAft>
                <a:spcPts val="0"/>
              </a:spcAft>
              <a:buClr>
                <a:schemeClr val="lt1"/>
              </a:buClr>
              <a:buSzPts val="3200"/>
              <a:buFont typeface="Gill Sans"/>
              <a:buNone/>
            </a:pPr>
            <a:r>
              <a:rPr lang="he-IL" sz="4600" dirty="0">
                <a:solidFill>
                  <a:srgbClr val="DD1380"/>
                </a:solidFill>
                <a:cs typeface="+mn-cs"/>
              </a:rPr>
              <a:t>תוכן עניינים- </a:t>
            </a:r>
            <a:r>
              <a:rPr lang="iw-IL" sz="4600" dirty="0">
                <a:solidFill>
                  <a:srgbClr val="DD1380"/>
                </a:solidFill>
                <a:cs typeface="+mn-cs"/>
              </a:rPr>
              <a:t>תהליך העבודה:</a:t>
            </a:r>
            <a:endParaRPr sz="4600" dirty="0">
              <a:solidFill>
                <a:srgbClr val="DD1380"/>
              </a:solidFill>
              <a:cs typeface="+mn-cs"/>
            </a:endParaRPr>
          </a:p>
        </p:txBody>
      </p:sp>
      <p:sp>
        <p:nvSpPr>
          <p:cNvPr id="127" name="Google Shape;127;p9"/>
          <p:cNvSpPr txBox="1">
            <a:spLocks noGrp="1"/>
          </p:cNvSpPr>
          <p:nvPr>
            <p:ph idx="1"/>
          </p:nvPr>
        </p:nvSpPr>
        <p:spPr>
          <a:xfrm>
            <a:off x="1746867" y="1644217"/>
            <a:ext cx="7515922" cy="3798948"/>
          </a:xfrm>
          <a:prstGeom prst="rect">
            <a:avLst/>
          </a:prstGeom>
          <a:noFill/>
          <a:ln>
            <a:noFill/>
          </a:ln>
        </p:spPr>
        <p:txBody>
          <a:bodyPr spcFirstLastPara="1" wrap="square" lIns="91425" tIns="45700" rIns="91425" bIns="45700" anchor="ctr" anchorCtr="0">
            <a:spAutoFit/>
          </a:bodyPr>
          <a:lstStyle/>
          <a:p>
            <a:pPr marL="0" lvl="0" indent="0" algn="r" rtl="1">
              <a:lnSpc>
                <a:spcPct val="120000"/>
              </a:lnSpc>
              <a:spcBef>
                <a:spcPts val="0"/>
              </a:spcBef>
              <a:spcAft>
                <a:spcPts val="0"/>
              </a:spcAft>
              <a:buSzPts val="1200"/>
              <a:buNone/>
            </a:pPr>
            <a:r>
              <a:rPr lang="iw-IL" sz="2400" b="1" dirty="0"/>
              <a:t>שלב</a:t>
            </a:r>
            <a:r>
              <a:rPr lang="he-IL" sz="2400" b="1" dirty="0"/>
              <a:t> 1:</a:t>
            </a:r>
            <a:r>
              <a:rPr lang="iw-IL" sz="2400" b="1" dirty="0"/>
              <a:t> היכרות עם החברה והפרויקט</a:t>
            </a:r>
            <a:endParaRPr lang="iw-IL" sz="2400" dirty="0"/>
          </a:p>
          <a:p>
            <a:pPr marL="0" lvl="0" indent="0" algn="r" rtl="1">
              <a:lnSpc>
                <a:spcPct val="120000"/>
              </a:lnSpc>
              <a:spcBef>
                <a:spcPts val="1000"/>
              </a:spcBef>
              <a:spcAft>
                <a:spcPts val="0"/>
              </a:spcAft>
              <a:buSzPts val="1200"/>
              <a:buNone/>
            </a:pPr>
            <a:r>
              <a:rPr lang="iw-IL" sz="2400" b="1" dirty="0"/>
              <a:t>שלב</a:t>
            </a:r>
            <a:r>
              <a:rPr lang="he-IL" sz="2400" b="1" dirty="0"/>
              <a:t> 2: </a:t>
            </a:r>
            <a:r>
              <a:rPr lang="iw-IL" sz="2400" b="1" dirty="0"/>
              <a:t>אפיון ודרישות</a:t>
            </a:r>
            <a:endParaRPr lang="iw-IL" sz="2400" dirty="0"/>
          </a:p>
          <a:p>
            <a:pPr marL="0" lvl="0" indent="0" algn="r" rtl="1">
              <a:lnSpc>
                <a:spcPct val="120000"/>
              </a:lnSpc>
              <a:spcBef>
                <a:spcPts val="1000"/>
              </a:spcBef>
              <a:spcAft>
                <a:spcPts val="0"/>
              </a:spcAft>
              <a:buSzPts val="1200"/>
              <a:buNone/>
            </a:pPr>
            <a:r>
              <a:rPr lang="iw-IL" sz="2400" b="1" dirty="0"/>
              <a:t>שלב </a:t>
            </a:r>
            <a:r>
              <a:rPr lang="he-IL" sz="2400" b="1" dirty="0"/>
              <a:t>3: </a:t>
            </a:r>
            <a:r>
              <a:rPr lang="iw-IL" sz="2400" b="1" dirty="0"/>
              <a:t>תכנון</a:t>
            </a:r>
            <a:endParaRPr lang="iw-IL" sz="2400" dirty="0"/>
          </a:p>
          <a:p>
            <a:pPr marL="0" lvl="0" indent="0" algn="r" rtl="1">
              <a:lnSpc>
                <a:spcPct val="120000"/>
              </a:lnSpc>
              <a:spcBef>
                <a:spcPts val="1000"/>
              </a:spcBef>
              <a:spcAft>
                <a:spcPts val="0"/>
              </a:spcAft>
              <a:buSzPts val="1200"/>
              <a:buNone/>
            </a:pPr>
            <a:r>
              <a:rPr lang="iw-IL" sz="2400" b="1" dirty="0"/>
              <a:t>שלב </a:t>
            </a:r>
            <a:r>
              <a:rPr lang="he-IL" sz="2400" b="1" dirty="0"/>
              <a:t>4: </a:t>
            </a:r>
            <a:r>
              <a:rPr lang="iw-IL" sz="2400" b="1" dirty="0"/>
              <a:t>ביצוע ופיתוח</a:t>
            </a:r>
            <a:endParaRPr lang="iw-IL" sz="2400" dirty="0"/>
          </a:p>
          <a:p>
            <a:pPr marL="0" lvl="0" indent="0" algn="r" rtl="1">
              <a:lnSpc>
                <a:spcPct val="120000"/>
              </a:lnSpc>
              <a:spcBef>
                <a:spcPts val="1000"/>
              </a:spcBef>
              <a:spcAft>
                <a:spcPts val="0"/>
              </a:spcAft>
              <a:buSzPts val="1200"/>
              <a:buNone/>
            </a:pPr>
            <a:r>
              <a:rPr lang="iw-IL" sz="2400" b="1" dirty="0"/>
              <a:t>שלב </a:t>
            </a:r>
            <a:r>
              <a:rPr lang="he-IL" sz="2400" b="1" dirty="0"/>
              <a:t>5: </a:t>
            </a:r>
            <a:r>
              <a:rPr lang="iw-IL" sz="2400" b="1" dirty="0"/>
              <a:t>בדיקות ואבטחת איכות</a:t>
            </a:r>
            <a:endParaRPr lang="iw-IL" sz="2400" dirty="0"/>
          </a:p>
          <a:p>
            <a:pPr marL="0" lvl="0" indent="0" algn="r" rtl="1">
              <a:lnSpc>
                <a:spcPct val="120000"/>
              </a:lnSpc>
              <a:spcBef>
                <a:spcPts val="1000"/>
              </a:spcBef>
              <a:spcAft>
                <a:spcPts val="0"/>
              </a:spcAft>
              <a:buSzPts val="1200"/>
              <a:buNone/>
            </a:pPr>
            <a:r>
              <a:rPr lang="iw-IL" sz="2400" b="1" dirty="0"/>
              <a:t>שלב </a:t>
            </a:r>
            <a:r>
              <a:rPr lang="he-IL" sz="2400" b="1" dirty="0"/>
              <a:t>6:</a:t>
            </a:r>
            <a:r>
              <a:rPr lang="iw-IL" sz="2400" b="1" dirty="0"/>
              <a:t> הטמעה ותמיכה</a:t>
            </a:r>
            <a:endParaRPr lang="iw-IL" sz="2400" dirty="0"/>
          </a:p>
          <a:p>
            <a:pPr marL="0" lvl="0" indent="0" algn="r" rtl="1">
              <a:lnSpc>
                <a:spcPct val="120000"/>
              </a:lnSpc>
              <a:spcBef>
                <a:spcPts val="0"/>
              </a:spcBef>
              <a:spcAft>
                <a:spcPts val="0"/>
              </a:spcAft>
              <a:buSzPts val="1200"/>
              <a:buNone/>
            </a:pPr>
            <a:endParaRPr sz="2200" dirty="0">
              <a:solidFill>
                <a:schemeClr val="dk1"/>
              </a:solidFill>
              <a:latin typeface="Assistant"/>
              <a:ea typeface="Assistant"/>
              <a:cs typeface="Assistant"/>
              <a:sym typeface="Assistant"/>
            </a:endParaRPr>
          </a:p>
        </p:txBody>
      </p:sp>
      <p:pic>
        <p:nvPicPr>
          <p:cNvPr id="128" name="Google Shape;128;p9" descr="תמונה שמכילה גרפיקה, עיצוב גרפי, גופן, לוגו&#10;&#10;התיאור נוצר באופן אוטומטי"/>
          <p:cNvPicPr preferRelativeResize="0"/>
          <p:nvPr/>
        </p:nvPicPr>
        <p:blipFill rotWithShape="1">
          <a:blip r:embed="rId3">
            <a:alphaModFix/>
          </a:blip>
          <a:srcRect/>
          <a:stretch/>
        </p:blipFill>
        <p:spPr>
          <a:xfrm>
            <a:off x="-129332" y="4260715"/>
            <a:ext cx="3274609" cy="2990624"/>
          </a:xfrm>
          <a:prstGeom prst="rect">
            <a:avLst/>
          </a:prstGeom>
          <a:noFill/>
          <a:ln>
            <a:noFill/>
          </a:ln>
        </p:spPr>
      </p:pic>
      <p:pic>
        <p:nvPicPr>
          <p:cNvPr id="129" name="Google Shape;129;p9" descr="תמונה שמכילה טקסט, לוגו, גופן, גרפיקה&#10;&#10;התיאור נוצר באופן אוטומטי"/>
          <p:cNvPicPr preferRelativeResize="0"/>
          <p:nvPr/>
        </p:nvPicPr>
        <p:blipFill rotWithShape="1">
          <a:blip r:embed="rId4">
            <a:alphaModFix/>
          </a:blip>
          <a:srcRect/>
          <a:stretch/>
        </p:blipFill>
        <p:spPr>
          <a:xfrm>
            <a:off x="8905875" y="4930966"/>
            <a:ext cx="2957878" cy="1427177"/>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A1B7BD4-CE19-12EA-8EED-12B635472866}"/>
              </a:ext>
            </a:extLst>
          </p:cNvPr>
          <p:cNvSpPr>
            <a:spLocks noGrp="1"/>
          </p:cNvSpPr>
          <p:nvPr>
            <p:ph type="title"/>
          </p:nvPr>
        </p:nvSpPr>
        <p:spPr>
          <a:xfrm>
            <a:off x="7224409" y="276225"/>
            <a:ext cx="3048000" cy="723901"/>
          </a:xfrm>
        </p:spPr>
        <p:txBody>
          <a:bodyPr/>
          <a:lstStyle/>
          <a:p>
            <a:pPr algn="ctr"/>
            <a:r>
              <a:rPr lang="he-IL" dirty="0">
                <a:solidFill>
                  <a:srgbClr val="DD1380"/>
                </a:solidFill>
                <a:cs typeface="+mn-cs"/>
              </a:rPr>
              <a:t>נספחים:</a:t>
            </a:r>
          </a:p>
        </p:txBody>
      </p:sp>
      <p:grpSp>
        <p:nvGrpSpPr>
          <p:cNvPr id="8" name="קבוצה 7">
            <a:extLst>
              <a:ext uri="{FF2B5EF4-FFF2-40B4-BE49-F238E27FC236}">
                <a16:creationId xmlns:a16="http://schemas.microsoft.com/office/drawing/2014/main" id="{FB6A8020-409B-083A-B2DD-F072F2FB0E61}"/>
              </a:ext>
            </a:extLst>
          </p:cNvPr>
          <p:cNvGrpSpPr/>
          <p:nvPr/>
        </p:nvGrpSpPr>
        <p:grpSpPr>
          <a:xfrm>
            <a:off x="104776" y="276225"/>
            <a:ext cx="4678980" cy="6503837"/>
            <a:chOff x="4899360" y="1032326"/>
            <a:chExt cx="6919560" cy="8130891"/>
          </a:xfrm>
        </p:grpSpPr>
        <p:pic>
          <p:nvPicPr>
            <p:cNvPr id="5" name="תמונה 4">
              <a:extLst>
                <a:ext uri="{FF2B5EF4-FFF2-40B4-BE49-F238E27FC236}">
                  <a16:creationId xmlns:a16="http://schemas.microsoft.com/office/drawing/2014/main" id="{EB5985BA-6CFF-CF5C-3204-49D728BBCA16}"/>
                </a:ext>
              </a:extLst>
            </p:cNvPr>
            <p:cNvPicPr>
              <a:picLocks noChangeAspect="1"/>
            </p:cNvPicPr>
            <p:nvPr/>
          </p:nvPicPr>
          <p:blipFill>
            <a:blip r:embed="rId2"/>
            <a:stretch>
              <a:fillRect/>
            </a:stretch>
          </p:blipFill>
          <p:spPr>
            <a:xfrm>
              <a:off x="4899360" y="1032326"/>
              <a:ext cx="6919560" cy="4244708"/>
            </a:xfrm>
            <a:prstGeom prst="rect">
              <a:avLst/>
            </a:prstGeom>
          </p:spPr>
        </p:pic>
        <p:pic>
          <p:nvPicPr>
            <p:cNvPr id="7" name="תמונה 6">
              <a:extLst>
                <a:ext uri="{FF2B5EF4-FFF2-40B4-BE49-F238E27FC236}">
                  <a16:creationId xmlns:a16="http://schemas.microsoft.com/office/drawing/2014/main" id="{CFCC5F1D-B2F7-B035-507C-B0944F672819}"/>
                </a:ext>
              </a:extLst>
            </p:cNvPr>
            <p:cNvPicPr>
              <a:picLocks noChangeAspect="1"/>
            </p:cNvPicPr>
            <p:nvPr/>
          </p:nvPicPr>
          <p:blipFill>
            <a:blip r:embed="rId3"/>
            <a:stretch>
              <a:fillRect/>
            </a:stretch>
          </p:blipFill>
          <p:spPr>
            <a:xfrm>
              <a:off x="5116540" y="5299542"/>
              <a:ext cx="6683319" cy="3863675"/>
            </a:xfrm>
            <a:prstGeom prst="rect">
              <a:avLst/>
            </a:prstGeom>
          </p:spPr>
        </p:pic>
      </p:grpSp>
      <p:sp>
        <p:nvSpPr>
          <p:cNvPr id="9" name="כותרת 1">
            <a:extLst>
              <a:ext uri="{FF2B5EF4-FFF2-40B4-BE49-F238E27FC236}">
                <a16:creationId xmlns:a16="http://schemas.microsoft.com/office/drawing/2014/main" id="{976AAB22-B7AB-181E-5795-4E40541B5547}"/>
              </a:ext>
            </a:extLst>
          </p:cNvPr>
          <p:cNvSpPr txBox="1">
            <a:spLocks/>
          </p:cNvSpPr>
          <p:nvPr/>
        </p:nvSpPr>
        <p:spPr>
          <a:xfrm>
            <a:off x="4914900" y="1171576"/>
            <a:ext cx="7172324" cy="723900"/>
          </a:xfrm>
          <a:prstGeom prst="rect">
            <a:avLst/>
          </a:prstGeom>
        </p:spPr>
        <p:txBody>
          <a:bodyPr vert="horz" lIns="91440" tIns="45720" rIns="91440" bIns="45720" rtlCol="1" anchor="ctr">
            <a:normAutofit/>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a:r>
              <a:rPr lang="he-IL" sz="2400" dirty="0">
                <a:solidFill>
                  <a:srgbClr val="14828F"/>
                </a:solidFill>
                <a:cs typeface="+mn-cs"/>
              </a:rPr>
              <a:t>הסבר מעמיק על הפונקציה </a:t>
            </a:r>
            <a:r>
              <a:rPr lang="en-US" sz="2400" dirty="0" err="1">
                <a:solidFill>
                  <a:srgbClr val="14828F"/>
                </a:solidFill>
                <a:cs typeface="+mn-cs"/>
              </a:rPr>
              <a:t>getUrlValueFromConfig</a:t>
            </a:r>
            <a:r>
              <a:rPr lang="he-IL" sz="2400" dirty="0">
                <a:solidFill>
                  <a:srgbClr val="14828F"/>
                </a:solidFill>
                <a:cs typeface="+mn-cs"/>
              </a:rPr>
              <a:t> :</a:t>
            </a:r>
          </a:p>
        </p:txBody>
      </p:sp>
      <p:pic>
        <p:nvPicPr>
          <p:cNvPr id="3" name="תמונה 2">
            <a:extLst>
              <a:ext uri="{FF2B5EF4-FFF2-40B4-BE49-F238E27FC236}">
                <a16:creationId xmlns:a16="http://schemas.microsoft.com/office/drawing/2014/main" id="{1B695124-7F13-05CD-EA7E-12B2A3BD2013}"/>
              </a:ext>
            </a:extLst>
          </p:cNvPr>
          <p:cNvPicPr>
            <a:picLocks noChangeAspect="1"/>
          </p:cNvPicPr>
          <p:nvPr/>
        </p:nvPicPr>
        <p:blipFill>
          <a:blip r:embed="rId4"/>
          <a:stretch>
            <a:fillRect/>
          </a:stretch>
        </p:blipFill>
        <p:spPr>
          <a:xfrm>
            <a:off x="5129347" y="2093912"/>
            <a:ext cx="6743429" cy="4244247"/>
          </a:xfrm>
          <a:prstGeom prst="rect">
            <a:avLst/>
          </a:prstGeom>
        </p:spPr>
      </p:pic>
    </p:spTree>
    <p:extLst>
      <p:ext uri="{BB962C8B-B14F-4D97-AF65-F5344CB8AC3E}">
        <p14:creationId xmlns:p14="http://schemas.microsoft.com/office/powerpoint/2010/main" val="3336895434"/>
      </p:ext>
    </p:extLst>
  </p:cSld>
  <p:clrMapOvr>
    <a:masterClrMapping/>
  </p:clrMapOvr>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10371</TotalTime>
  <Words>5523</Words>
  <Application>Microsoft Office PowerPoint</Application>
  <PresentationFormat>מסך רחב</PresentationFormat>
  <Paragraphs>598</Paragraphs>
  <Slides>90</Slides>
  <Notes>12</Notes>
  <HiddenSlides>0</HiddenSlides>
  <MMClips>0</MMClips>
  <ScaleCrop>false</ScaleCrop>
  <HeadingPairs>
    <vt:vector size="6" baseType="variant">
      <vt:variant>
        <vt:lpstr>גופנים בשימוש</vt:lpstr>
      </vt:variant>
      <vt:variant>
        <vt:i4>13</vt:i4>
      </vt:variant>
      <vt:variant>
        <vt:lpstr>ערכת נושא</vt:lpstr>
      </vt:variant>
      <vt:variant>
        <vt:i4>2</vt:i4>
      </vt:variant>
      <vt:variant>
        <vt:lpstr>כותרות שקופיות</vt:lpstr>
      </vt:variant>
      <vt:variant>
        <vt:i4>90</vt:i4>
      </vt:variant>
    </vt:vector>
  </HeadingPairs>
  <TitlesOfParts>
    <vt:vector size="105" baseType="lpstr">
      <vt:lpstr>Abadi</vt:lpstr>
      <vt:lpstr>Aptos</vt:lpstr>
      <vt:lpstr>Aptos Display</vt:lpstr>
      <vt:lpstr>Arial</vt:lpstr>
      <vt:lpstr>Arial Unicode MS</vt:lpstr>
      <vt:lpstr>Assistant</vt:lpstr>
      <vt:lpstr>Calibri</vt:lpstr>
      <vt:lpstr>Calibri Light</vt:lpstr>
      <vt:lpstr>Canva Sans</vt:lpstr>
      <vt:lpstr>Canva Sans Bold</vt:lpstr>
      <vt:lpstr>Consolas</vt:lpstr>
      <vt:lpstr>Gill Sans</vt:lpstr>
      <vt:lpstr>Roboto Mono</vt:lpstr>
      <vt:lpstr>ערכת נושא Office</vt:lpstr>
      <vt:lpstr>1_ערכת נושא Office</vt:lpstr>
      <vt:lpstr>פרויקט אתר מכללה </vt:lpstr>
      <vt:lpstr>פרויקט אתר המכללה: </vt:lpstr>
      <vt:lpstr> תוכן העניינים:</vt:lpstr>
      <vt:lpstr>מצגת של PowerPoint‏</vt:lpstr>
      <vt:lpstr>חברת Diversitech</vt:lpstr>
      <vt:lpstr>תיאור לקוח הקצה - הסמינר הישן ירושלים:</vt:lpstr>
      <vt:lpstr>תיאור הפרויקט</vt:lpstr>
      <vt:lpstr>מטרות הפרויקט:</vt:lpstr>
      <vt:lpstr>תוכן עניינים- תהליך העבודה:</vt:lpstr>
      <vt:lpstr>שלב 1: הכרת החברה והפרויקט</vt:lpstr>
      <vt:lpstr>שלב 2: איפיון ודרישות</vt:lpstr>
      <vt:lpstr>שלב 3: תכנון</vt:lpstr>
      <vt:lpstr>שלב 3: תכנון</vt:lpstr>
      <vt:lpstr>            שלב  4: ביצוע ופיתוח  במהלך הפיתוח פיתחתי באזורים שונים בכל רחבי האפליקציה, בשל כך הטכנולוגיות והביצועים   שאפרט להלן הינן מגוונות הן מבחינת סוגיהן והן מבחינת רמתן:   </vt:lpstr>
      <vt:lpstr>User-Service                        הצוות שלי היה אחראי על אימות והרשאות המשתמש למערכת , איפשרנו אימות דרך google,github  דרך האתר שלנו, והרשמה לאתר. לאחר אימות המשתמש החזרנו לצד לקוח  JWT Token שהכיל את רמת ההרשאה המתאימה למשתמש הנוכחי לאחר שזיהנו אותו כמו כן אפשרנו למנהל להגדיר הרשאות למשתמשים ובאופן דיפולטיבי קיבל משתמש שנכנס לאתר שלנו את ההרשאה הנמוכה ביותר,-  user המאפשרת חשיפה לפרסומות בלבד!  הuser-service- הינו Micro-service  שחושף  APIs שמטפלים ביישות User : הסרביס מכיל את הפונקציונליות הבסיסית עבור המשתמש והם כוללות:  1. הרשמה 2. התחברות – *  דרך האתר שלנו עם אימות של JWT Token                            * באמצעות Google                           * באמצעות GitHub 3. ממשק לטיפול בהרשאות עבור המשתמש שמונהל ע"י מנהל המערכת .  ה-user-service  מנוהל בצורה של שכבות הקובץ application.yml   משמש עבוריינו כקובץ של הניתובים בהתחברות לDB-Conctore  ובכך מהווה חיבור ושליפה של הנתונים מתוך ה-DB  בעמודים הבאים מפורט יותר על כל שכבה..!          </vt:lpstr>
      <vt:lpstr>מצגת של PowerPoint‏</vt:lpstr>
      <vt:lpstr>ההתחברות דרך גוגל עם OAuth2  ב - Spring Security</vt:lpstr>
      <vt:lpstr>application.properties Google OAuth2  </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צילומי מסך של המשימה</vt:lpstr>
      <vt:lpstr>צילומי מסך של המשימה</vt:lpstr>
      <vt:lpstr>מצגת של PowerPoint‏</vt:lpstr>
      <vt:lpstr>מצגת של PowerPoint‏</vt:lpstr>
      <vt:lpstr>מצגת של PowerPoint‏</vt:lpstr>
      <vt:lpstr>מצגת של PowerPoint‏</vt:lpstr>
      <vt:lpstr>מצגת של PowerPoint‏</vt:lpstr>
      <vt:lpstr>שלב 5: בדיקות אבטחה ואיכות</vt:lpstr>
      <vt:lpstr>שלב 6: הטמעה ותמיכה</vt:lpstr>
      <vt:lpstr>סיכום ומסקנות</vt:lpstr>
      <vt:lpstr>נספחים:</vt:lpstr>
      <vt:lpstr>נספחים:</vt:lpstr>
      <vt:lpstr>נספחים:</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שרי סגל</dc:creator>
  <cp:lastModifiedBy>michal ben abu</cp:lastModifiedBy>
  <cp:revision>71</cp:revision>
  <dcterms:created xsi:type="dcterms:W3CDTF">2024-07-21T07:54:55Z</dcterms:created>
  <dcterms:modified xsi:type="dcterms:W3CDTF">2024-08-07T23:02:53Z</dcterms:modified>
</cp:coreProperties>
</file>